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6" r:id="rId2"/>
    <p:sldId id="365" r:id="rId3"/>
    <p:sldId id="366" r:id="rId4"/>
    <p:sldId id="367" r:id="rId5"/>
    <p:sldId id="369" r:id="rId6"/>
    <p:sldId id="327" r:id="rId7"/>
    <p:sldId id="334" r:id="rId8"/>
    <p:sldId id="338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40" r:id="rId22"/>
    <p:sldId id="342" r:id="rId23"/>
    <p:sldId id="343" r:id="rId24"/>
    <p:sldId id="344" r:id="rId25"/>
    <p:sldId id="345" r:id="rId26"/>
    <p:sldId id="359" r:id="rId27"/>
    <p:sldId id="360" r:id="rId28"/>
    <p:sldId id="325" r:id="rId29"/>
  </p:sldIdLst>
  <p:sldSz cx="12192000" cy="6858000"/>
  <p:notesSz cx="6669088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1FB3E3DC-22F0-4164-B9EF-EEABF13DB82F}">
          <p14:sldIdLst>
            <p14:sldId id="326"/>
            <p14:sldId id="365"/>
            <p14:sldId id="366"/>
            <p14:sldId id="367"/>
            <p14:sldId id="369"/>
            <p14:sldId id="327"/>
            <p14:sldId id="334"/>
            <p14:sldId id="338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40"/>
            <p14:sldId id="342"/>
            <p14:sldId id="343"/>
            <p14:sldId id="344"/>
            <p14:sldId id="345"/>
            <p14:sldId id="359"/>
            <p14:sldId id="360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1241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7520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7520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6B36601E-C499-4A6A-9FF8-7C00D3DAEE09}" type="datetimeFigureOut">
              <a:rPr lang="uk-UA" smtClean="0"/>
              <a:t>13.11.2025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889938" cy="497520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705"/>
            <a:ext cx="2889938" cy="497520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10BE2939-73F6-4432-9ADD-C483D285213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252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570D534D-ECCB-40A2-B461-87C97B459071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339AA91A-CF59-4509-9BF1-D498C69119A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49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A91A-CF59-4509-9BF1-D498C69119A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90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A91A-CF59-4509-9BF1-D498C69119A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93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A91A-CF59-4509-9BF1-D498C69119A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35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A91A-CF59-4509-9BF1-D498C69119AE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35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A91A-CF59-4509-9BF1-D498C69119A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91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405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09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3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58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009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134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487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930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986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119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6A1BB-48D3-48A2-8A2B-8D8FFB31FD84}" type="datetimeFigureOut">
              <a:rPr lang="uk-UA" smtClean="0"/>
              <a:pPr/>
              <a:t>13.11.2025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DA80-B2A3-48D8-A06E-4FB24C1C67B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988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5155262"/>
            <a:ext cx="12240000" cy="36513"/>
          </a:xfrm>
          <a:prstGeom prst="rect">
            <a:avLst/>
          </a:prstGeom>
          <a:solidFill>
            <a:srgbClr val="F6D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999687"/>
            <a:ext cx="12240000" cy="71438"/>
          </a:xfrm>
          <a:prstGeom prst="rect">
            <a:avLst/>
          </a:prstGeom>
          <a:solidFill>
            <a:srgbClr val="2660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9" name="Picture 5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2100"/>
          <a:stretch>
            <a:fillRect/>
          </a:stretch>
        </p:blipFill>
        <p:spPr bwMode="auto">
          <a:xfrm>
            <a:off x="9401175" y="4123484"/>
            <a:ext cx="2688258" cy="198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7237" y="1005194"/>
            <a:ext cx="11902196" cy="14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4200" b="1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«Діалог влади та бізнесу»: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платформа «Пульс» – ефективна взаємодія </a:t>
            </a:r>
            <a:r>
              <a:rPr lang="ru-RU" altLang="uk-UA" sz="4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бізнесу</a:t>
            </a:r>
            <a:r>
              <a:rPr lang="ru-RU" altLang="uk-UA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 державою</a:t>
            </a:r>
            <a:endParaRPr lang="uk-UA" altLang="uk-UA" sz="4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362C22-7213-4789-B2AE-7CCDA4D6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7" y="69472"/>
            <a:ext cx="3572541" cy="88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A73F4F-4E48-41E0-B69A-4FBF8B41F38E}"/>
              </a:ext>
            </a:extLst>
          </p:cNvPr>
          <p:cNvSpPr txBox="1"/>
          <p:nvPr/>
        </p:nvSpPr>
        <p:spPr>
          <a:xfrm>
            <a:off x="341744" y="5421745"/>
            <a:ext cx="920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Century Gothic" panose="020B0502020202020204" pitchFamily="34" charset="0"/>
              </a:rPr>
              <a:t>Доповідає: </a:t>
            </a:r>
            <a:r>
              <a:rPr lang="uk-UA" dirty="0">
                <a:latin typeface="Century Gothic" panose="020B0502020202020204" pitchFamily="34" charset="0"/>
              </a:rPr>
              <a:t>заступник директора Департаменту економічного розвитку, торгівлі та залучення інвестицій Полтавської обласної військової адміністрації</a:t>
            </a:r>
          </a:p>
          <a:p>
            <a:r>
              <a:rPr lang="uk-UA" b="1" dirty="0">
                <a:latin typeface="Century Gothic" panose="020B0502020202020204" pitchFamily="34" charset="0"/>
              </a:rPr>
              <a:t>Андрій СОРОЧИНСЬКИЙ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D5B349D-FD6A-4A07-80EC-D7AEE6A58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419" y="3079043"/>
            <a:ext cx="6297756" cy="71438"/>
          </a:xfrm>
          <a:prstGeom prst="rect">
            <a:avLst/>
          </a:prstGeom>
          <a:solidFill>
            <a:srgbClr val="2660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098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4972" y="290278"/>
            <a:ext cx="47108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04396" y="2233915"/>
            <a:ext cx="2557376" cy="1689904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Верифікація за допомогою електронного підпису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65" y="1298231"/>
            <a:ext cx="7928657" cy="3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22065" y="193872"/>
            <a:ext cx="507173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04395" y="2233915"/>
            <a:ext cx="2742571" cy="1678328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Додати та зчитати ключ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2" y="1295071"/>
            <a:ext cx="6975472" cy="37421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036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6238" y="194585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378015" y="2534857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Заповнити загальну інформацію про ФОП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89" y="1215195"/>
            <a:ext cx="6001012" cy="474576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014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729834" y="150503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Оцінити умови ведення бізнесу в Україні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85" y="1331470"/>
            <a:ext cx="7876712" cy="42822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98376" y="157473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29834" y="3648279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*Також можна оцінити в кабінеті ДПС</a:t>
            </a:r>
          </a:p>
        </p:txBody>
      </p:sp>
    </p:spTree>
    <p:extLst>
      <p:ext uri="{BB962C8B-B14F-4D97-AF65-F5344CB8AC3E}">
        <p14:creationId xmlns:p14="http://schemas.microsoft.com/office/powerpoint/2010/main" val="8232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903454" y="259305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Заповнити анкету з контактними даними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63" y="1566542"/>
            <a:ext cx="7551832" cy="37082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770786" y="199523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322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903454" y="259305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Продовжити заповнювати анкету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67" y="1688173"/>
            <a:ext cx="7300860" cy="326896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909010" y="13319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51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903454" y="259305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 питання/відгук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03" y="1850218"/>
            <a:ext cx="7222602" cy="317880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749521" y="19952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504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903454" y="259305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 питання/відгук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9521" y="19952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78" y="1450910"/>
            <a:ext cx="6388746" cy="396073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Овал 6"/>
          <p:cNvSpPr/>
          <p:nvPr/>
        </p:nvSpPr>
        <p:spPr>
          <a:xfrm>
            <a:off x="4456464" y="2105248"/>
            <a:ext cx="1157527" cy="48780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4371404" y="3345064"/>
            <a:ext cx="1157527" cy="43464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4371405" y="4859705"/>
            <a:ext cx="1157526" cy="5519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905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903454" y="2593053"/>
            <a:ext cx="2962491" cy="1655179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Вигляд готового звернення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9521" y="19952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8" y="2078842"/>
            <a:ext cx="6826102" cy="26835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646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395049" y="1736654"/>
            <a:ext cx="2913635" cy="2064007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Далі на пошту приходить відповідне сповіщення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9521" y="19952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96" y="1411883"/>
            <a:ext cx="8364512" cy="27135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448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237237"/>
            <a:ext cx="12245785" cy="769441"/>
            <a:chOff x="0" y="237237"/>
            <a:chExt cx="12245785" cy="76944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237237"/>
              <a:ext cx="12245785" cy="769441"/>
              <a:chOff x="0" y="237237"/>
              <a:chExt cx="12245785" cy="769441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869753" y="237237"/>
                <a:ext cx="7376032" cy="769441"/>
                <a:chOff x="4869753" y="237237"/>
                <a:chExt cx="7376032" cy="76944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4869753" y="261257"/>
                  <a:ext cx="7226453" cy="40206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4869753" y="237237"/>
                  <a:ext cx="737603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400" b="1" dirty="0" err="1">
                      <a:latin typeface="Century Gothic" panose="020B0502020202020204" pitchFamily="34" charset="0"/>
                    </a:rPr>
                    <a:t>єРобота</a:t>
                  </a:r>
                  <a:r>
                    <a:rPr lang="uk-UA" sz="2400" b="1" dirty="0">
                      <a:latin typeface="Century Gothic" panose="020B0502020202020204" pitchFamily="34" charset="0"/>
                    </a:rPr>
                    <a:t>: ГРАНТ НА ВЛАСНУ СПРАВУ </a:t>
                  </a:r>
                </a:p>
                <a:p>
                  <a:endParaRPr lang="uk-UA" sz="2000" b="1" dirty="0"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0" y="846277"/>
                <a:ext cx="1219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895600" y="252885"/>
              <a:ext cx="1974153" cy="418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6464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uk-UA" sz="2400" b="1" dirty="0">
                  <a:solidFill>
                    <a:srgbClr val="2A69A2"/>
                  </a:solidFill>
                  <a:latin typeface="Century Gothic" panose="020B0502020202020204" pitchFamily="34" charset="0"/>
                </a:rPr>
                <a:t>ПРОГРАМА</a:t>
              </a:r>
              <a:endParaRPr kumimoji="0" lang="uk-UA" altLang="uk-UA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0" y="1283498"/>
            <a:ext cx="430138" cy="432000"/>
          </a:xfrm>
          <a:prstGeom prst="rect">
            <a:avLst/>
          </a:prstGeom>
        </p:spPr>
      </p:pic>
      <p:sp>
        <p:nvSpPr>
          <p:cNvPr id="28" name="Прямоугольник 10"/>
          <p:cNvSpPr/>
          <p:nvPr/>
        </p:nvSpPr>
        <p:spPr>
          <a:xfrm>
            <a:off x="753094" y="1963994"/>
            <a:ext cx="54877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100 тис. грн </a:t>
            </a:r>
            <a:r>
              <a:rPr lang="ru-RU" sz="1400" b="0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для </a:t>
            </a:r>
            <a:r>
              <a:rPr lang="ru-RU" sz="1400" b="0" i="0" dirty="0" err="1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фізичних</a:t>
            </a:r>
            <a:r>
              <a:rPr lang="ru-RU" sz="1400" b="0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b="0" i="0" dirty="0" err="1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осіб</a:t>
            </a:r>
            <a:r>
              <a:rPr lang="ru-RU" sz="1400" b="0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, з </a:t>
            </a:r>
            <a:r>
              <a:rPr lang="ru-RU" sz="1400" b="0" i="0" dirty="0" err="1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подальшою</a:t>
            </a:r>
            <a:r>
              <a:rPr lang="ru-RU" sz="1400" b="0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400" b="1" i="0" dirty="0" err="1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реєстра</a:t>
            </a:r>
            <a:r>
              <a:rPr lang="uk-UA" sz="1400" b="1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цією</a:t>
            </a:r>
            <a:r>
              <a:rPr lang="ru-RU" sz="1400" b="1" i="0" dirty="0">
                <a:solidFill>
                  <a:srgbClr val="26262C"/>
                </a:solidFill>
                <a:effectLst/>
                <a:latin typeface="Century Gothic" panose="020B0502020202020204" pitchFamily="34" charset="0"/>
              </a:rPr>
              <a:t> як ФОП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200 тис. </a:t>
            </a:r>
            <a:r>
              <a:rPr lang="uk-UA" sz="1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грн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 створивши мінімум 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 350 тис. </a:t>
            </a:r>
            <a:r>
              <a:rPr lang="uk-UA" sz="1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грн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 створивши не менше </a:t>
            </a:r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400" dirty="0">
                <a:latin typeface="Century Gothic" panose="020B0502020202020204" pitchFamily="34" charset="0"/>
                <a:cs typeface="Arial" panose="020B0604020202020204" pitchFamily="34" charset="0"/>
              </a:rPr>
              <a:t>місць</a:t>
            </a:r>
            <a:endParaRPr lang="uk-UA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12"/>
          <p:cNvSpPr/>
          <p:nvPr/>
        </p:nvSpPr>
        <p:spPr>
          <a:xfrm>
            <a:off x="2408294" y="3088575"/>
            <a:ext cx="36468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меблі, обладнання, </a:t>
            </a:r>
            <a:r>
              <a:rPr lang="ru-RU" sz="1100" b="0" i="0" dirty="0" err="1">
                <a:effectLst/>
                <a:latin typeface="Century Gothic" panose="020B0502020202020204" pitchFamily="34" charset="0"/>
              </a:rPr>
              <a:t>транспортні</a:t>
            </a:r>
            <a:r>
              <a:rPr lang="ru-RU" sz="11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100" b="0" i="0" dirty="0" err="1">
                <a:effectLst/>
                <a:latin typeface="Century Gothic" panose="020B0502020202020204" pitchFamily="34" charset="0"/>
              </a:rPr>
              <a:t>засоби</a:t>
            </a:r>
            <a:r>
              <a:rPr lang="ru-RU" sz="1100" dirty="0">
                <a:latin typeface="Century Gothic" panose="020B0502020202020204" pitchFamily="34" charset="0"/>
              </a:rPr>
              <a:t>;</a:t>
            </a:r>
            <a:endParaRPr lang="uk-UA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ліцензійне </a:t>
            </a:r>
            <a:r>
              <a:rPr lang="uk-UA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ПЗ, свійських тварин, </a:t>
            </a:r>
            <a:r>
              <a:rPr lang="uk-UA" sz="11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саджанц</a:t>
            </a:r>
            <a:r>
              <a:rPr lang="uk-UA" sz="1100" i="1" dirty="0">
                <a:latin typeface="Century Gothic" panose="020B0502020202020204" pitchFamily="34" charset="0"/>
                <a:cs typeface="Arial" panose="020B0604020202020204" pitchFamily="34" charset="0"/>
              </a:rPr>
              <a:t> тощо; </a:t>
            </a:r>
          </a:p>
          <a:p>
            <a:pPr marL="171450" indent="-171450" algn="just">
              <a:buFontTx/>
              <a:buChar char="-"/>
            </a:pP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 маркетингу та </a:t>
            </a: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реклами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1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матеріали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послуги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для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проведення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ремонту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приміщень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sz="1100" b="0" i="0" dirty="0" err="1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обладнання</a:t>
            </a:r>
            <a:r>
              <a:rPr lang="uk-UA" sz="11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;</a:t>
            </a:r>
            <a:endParaRPr lang="uk-UA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оренду нежитлового приміщення та</a:t>
            </a: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обладнання ;</a:t>
            </a:r>
          </a:p>
          <a:p>
            <a:pPr marL="171450" indent="-171450" algn="just">
              <a:buFontTx/>
              <a:buChar char="-"/>
            </a:pP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лізинг обладнання.</a:t>
            </a:r>
            <a:endParaRPr lang="en-US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" y="2152718"/>
            <a:ext cx="432000" cy="432000"/>
          </a:xfrm>
          <a:prstGeom prst="rect">
            <a:avLst/>
          </a:prstGeom>
        </p:spPr>
      </p:pic>
      <p:sp>
        <p:nvSpPr>
          <p:cNvPr id="34" name="Прямоугольник 52"/>
          <p:cNvSpPr/>
          <p:nvPr/>
        </p:nvSpPr>
        <p:spPr>
          <a:xfrm>
            <a:off x="7472656" y="938376"/>
            <a:ext cx="4676640" cy="92230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200" b="1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                   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1. На </a:t>
            </a:r>
            <a:r>
              <a:rPr lang="ru-RU" sz="12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відкриття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/</a:t>
            </a:r>
            <a:r>
              <a:rPr lang="ru-RU" sz="12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розширення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дитячого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закладу.  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             2. Охоплює кіно та </a:t>
            </a:r>
            <a:r>
              <a:rPr lang="uk-UA" sz="12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відеоіндустрію</a:t>
            </a:r>
            <a:r>
              <a:rPr lang="uk-UA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, бібліотеки, музеї, театри, дизайн, медіа, фотографію, розробку ігор і ПЗ, </a:t>
            </a:r>
            <a:r>
              <a:rPr lang="en-US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 </a:t>
            </a:r>
            <a:r>
              <a:rPr lang="uk-UA" sz="12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та рекламу, індивідуальну мистецьку діяльність</a:t>
            </a:r>
            <a:endParaRPr lang="ru-RU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89"/>
          <p:cNvCxnSpPr>
            <a:cxnSpLocks/>
          </p:cNvCxnSpPr>
          <p:nvPr/>
        </p:nvCxnSpPr>
        <p:spPr>
          <a:xfrm>
            <a:off x="6225585" y="958345"/>
            <a:ext cx="18616" cy="527620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7"/>
          <p:cNvSpPr/>
          <p:nvPr/>
        </p:nvSpPr>
        <p:spPr>
          <a:xfrm>
            <a:off x="50840" y="5354865"/>
            <a:ext cx="6138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перевищує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часу отримання коштів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підприємницьку діяльність з дня отримання гранту протягом не менше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 протягом не менше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4"/>
          <p:cNvSpPr/>
          <p:nvPr/>
        </p:nvSpPr>
        <p:spPr>
          <a:xfrm>
            <a:off x="734525" y="1309108"/>
            <a:ext cx="312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фізичні особи, молоді люди до 25 років, ФОП, юридичні особи 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38" y="1314938"/>
            <a:ext cx="459431" cy="432000"/>
          </a:xfrm>
          <a:prstGeom prst="rect">
            <a:avLst/>
          </a:prstGeom>
        </p:spPr>
      </p:pic>
      <p:sp>
        <p:nvSpPr>
          <p:cNvPr id="71" name="Прямоугольник 6"/>
          <p:cNvSpPr/>
          <p:nvPr/>
        </p:nvSpPr>
        <p:spPr>
          <a:xfrm>
            <a:off x="4604694" y="1306436"/>
            <a:ext cx="153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створення </a:t>
            </a:r>
          </a:p>
          <a:p>
            <a:r>
              <a:rPr lang="uk-UA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робочих місць</a:t>
            </a:r>
            <a:endParaRPr lang="uk-UA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09341" y="898237"/>
            <a:ext cx="1825851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Умови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109995" y="4921304"/>
            <a:ext cx="1825851" cy="3452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Вимоги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9141247-3EC9-4E0C-ACE9-6D377F3C0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73104"/>
            <a:ext cx="3099357" cy="769435"/>
          </a:xfrm>
          <a:prstGeom prst="rect">
            <a:avLst/>
          </a:prstGeom>
        </p:spPr>
      </p:pic>
      <p:sp>
        <p:nvSpPr>
          <p:cNvPr id="56" name="Прямоугольник 67">
            <a:extLst>
              <a:ext uri="{FF2B5EF4-FFF2-40B4-BE49-F238E27FC236}">
                <a16:creationId xmlns:a16="http://schemas.microsoft.com/office/drawing/2014/main" id="{705502FB-D8DF-47F6-961C-07A0559B4DF2}"/>
              </a:ext>
            </a:extLst>
          </p:cNvPr>
          <p:cNvSpPr/>
          <p:nvPr/>
        </p:nvSpPr>
        <p:spPr>
          <a:xfrm>
            <a:off x="6279321" y="878508"/>
            <a:ext cx="2042644" cy="5560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Century Gothic" panose="020B0502020202020204" pitchFamily="34" charset="0"/>
              </a:rPr>
              <a:t>Розширення напрямків гранту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151850-682E-4E5F-A592-BE92FAB8F1CD}"/>
              </a:ext>
            </a:extLst>
          </p:cNvPr>
          <p:cNvSpPr txBox="1"/>
          <p:nvPr/>
        </p:nvSpPr>
        <p:spPr>
          <a:xfrm>
            <a:off x="7472656" y="1972268"/>
            <a:ext cx="4597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Не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менше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двох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робочих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місць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для гранту </a:t>
            </a:r>
            <a:r>
              <a:rPr lang="ru-RU" sz="1200" b="1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до 500 000 грн.</a:t>
            </a:r>
          </a:p>
          <a:p>
            <a:pPr algn="l"/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Не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менше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чотирьох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робочих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місць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та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співфінансування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70/30 (70% - грант, 30% -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кошти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підприємця</a:t>
            </a:r>
            <a:r>
              <a:rPr lang="ru-RU" sz="1200" b="0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) для гранту</a:t>
            </a:r>
            <a:r>
              <a:rPr lang="ru-RU" sz="1200" dirty="0">
                <a:solidFill>
                  <a:srgbClr val="001D35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від</a:t>
            </a:r>
            <a:r>
              <a:rPr lang="ru-RU" sz="1200" b="1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500 000 </a:t>
            </a:r>
            <a:r>
              <a:rPr lang="ru-RU" sz="1200" b="1" i="0" dirty="0" err="1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грн</a:t>
            </a:r>
            <a:r>
              <a:rPr lang="ru-RU" sz="1200" b="1" i="0" dirty="0">
                <a:solidFill>
                  <a:srgbClr val="001D35"/>
                </a:solidFill>
                <a:effectLst/>
                <a:latin typeface="Century Gothic" panose="020B0502020202020204" pitchFamily="34" charset="0"/>
              </a:rPr>
              <a:t> до 1 млн грн. 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08C895-51D7-4F31-9156-431AFF7DBF71}"/>
              </a:ext>
            </a:extLst>
          </p:cNvPr>
          <p:cNvSpPr txBox="1"/>
          <p:nvPr/>
        </p:nvSpPr>
        <p:spPr>
          <a:xfrm>
            <a:off x="6328869" y="3766257"/>
            <a:ext cx="5555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ремонт та облаштування приміщень закладів дошкільної освіти;,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придбання необхідного обладнання, меблів, техніки, устаткування</a:t>
            </a:r>
            <a:r>
              <a:rPr lang="uk-UA" sz="1100" dirty="0">
                <a:solidFill>
                  <a:srgbClr val="1D1D1B"/>
                </a:solidFill>
                <a:latin typeface="Century Gothic" panose="020B0502020202020204" pitchFamily="34" charset="0"/>
              </a:rPr>
              <a:t>: </a:t>
            </a: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інтерактивне обладнання, іграшки, методичні та навчальні матеріали;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послуги маркетингу та реклами;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транспорт для потреб закладу;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1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запуск по франшизі.</a:t>
            </a:r>
            <a:endParaRPr lang="uk-UA" sz="1100" dirty="0">
              <a:latin typeface="Century Gothic" panose="020B0502020202020204" pitchFamily="34" charset="0"/>
            </a:endParaRPr>
          </a:p>
        </p:txBody>
      </p:sp>
      <p:sp>
        <p:nvSpPr>
          <p:cNvPr id="77" name="Прямоугольник 65">
            <a:extLst>
              <a:ext uri="{FF2B5EF4-FFF2-40B4-BE49-F238E27FC236}">
                <a16:creationId xmlns:a16="http://schemas.microsoft.com/office/drawing/2014/main" id="{A65512DA-9905-45D8-9481-59248CD017A7}"/>
              </a:ext>
            </a:extLst>
          </p:cNvPr>
          <p:cNvSpPr/>
          <p:nvPr/>
        </p:nvSpPr>
        <p:spPr>
          <a:xfrm>
            <a:off x="6300517" y="3491319"/>
            <a:ext cx="2898901" cy="2701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Грант можна спрямувати на: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Прямая соединительная линия 90">
            <a:extLst>
              <a:ext uri="{FF2B5EF4-FFF2-40B4-BE49-F238E27FC236}">
                <a16:creationId xmlns:a16="http://schemas.microsoft.com/office/drawing/2014/main" id="{071ABFE3-54C8-49E7-B963-CD895546831C}"/>
              </a:ext>
            </a:extLst>
          </p:cNvPr>
          <p:cNvCxnSpPr/>
          <p:nvPr/>
        </p:nvCxnSpPr>
        <p:spPr>
          <a:xfrm flipV="1">
            <a:off x="373947" y="3000995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0B44FCC2-A8B9-432A-A4E9-B7FBBE3B6A65}"/>
              </a:ext>
            </a:extLst>
          </p:cNvPr>
          <p:cNvSpPr txBox="1"/>
          <p:nvPr/>
        </p:nvSpPr>
        <p:spPr>
          <a:xfrm>
            <a:off x="8705950" y="2783157"/>
            <a:ext cx="3518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ясла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, дитячий садок, 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сімейний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родинний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) садок, 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міні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-садок, 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спеціальний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 дитячий садок, центр 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розвитку</a:t>
            </a:r>
            <a:r>
              <a:rPr lang="ru-RU" sz="1200" b="0" i="0" dirty="0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solidFill>
                  <a:srgbClr val="1D1D1B"/>
                </a:solidFill>
                <a:effectLst/>
                <a:latin typeface="Century Gothic" panose="020B0502020202020204" pitchFamily="34" charset="0"/>
              </a:rPr>
              <a:t>дитини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sp>
        <p:nvSpPr>
          <p:cNvPr id="81" name="Прямоугольник 65">
            <a:extLst>
              <a:ext uri="{FF2B5EF4-FFF2-40B4-BE49-F238E27FC236}">
                <a16:creationId xmlns:a16="http://schemas.microsoft.com/office/drawing/2014/main" id="{F181B709-291A-42A4-8678-ECDC994B5D73}"/>
              </a:ext>
            </a:extLst>
          </p:cNvPr>
          <p:cNvSpPr/>
          <p:nvPr/>
        </p:nvSpPr>
        <p:spPr>
          <a:xfrm>
            <a:off x="6300517" y="2846473"/>
            <a:ext cx="2284422" cy="5476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Що це може бути?</a:t>
            </a:r>
          </a:p>
        </p:txBody>
      </p:sp>
      <p:sp>
        <p:nvSpPr>
          <p:cNvPr id="31" name="Прямоугольник 65">
            <a:extLst>
              <a:ext uri="{FF2B5EF4-FFF2-40B4-BE49-F238E27FC236}">
                <a16:creationId xmlns:a16="http://schemas.microsoft.com/office/drawing/2014/main" id="{B8C5AC71-9830-4DA2-9BBD-13D7DEECF611}"/>
              </a:ext>
            </a:extLst>
          </p:cNvPr>
          <p:cNvSpPr/>
          <p:nvPr/>
        </p:nvSpPr>
        <p:spPr>
          <a:xfrm>
            <a:off x="95714" y="3503912"/>
            <a:ext cx="2284422" cy="639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Що можна придбати?</a:t>
            </a:r>
          </a:p>
        </p:txBody>
      </p:sp>
      <p:cxnSp>
        <p:nvCxnSpPr>
          <p:cNvPr id="33" name="Прямая соединительная линия 90">
            <a:extLst>
              <a:ext uri="{FF2B5EF4-FFF2-40B4-BE49-F238E27FC236}">
                <a16:creationId xmlns:a16="http://schemas.microsoft.com/office/drawing/2014/main" id="{7A5A70F2-198C-43C7-8A0C-1CCF5DC33802}"/>
              </a:ext>
            </a:extLst>
          </p:cNvPr>
          <p:cNvCxnSpPr/>
          <p:nvPr/>
        </p:nvCxnSpPr>
        <p:spPr>
          <a:xfrm flipV="1">
            <a:off x="329709" y="1896670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90">
            <a:extLst>
              <a:ext uri="{FF2B5EF4-FFF2-40B4-BE49-F238E27FC236}">
                <a16:creationId xmlns:a16="http://schemas.microsoft.com/office/drawing/2014/main" id="{D371BB49-FAEA-49A0-880A-3464D50F57F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713801" y="1910441"/>
            <a:ext cx="5382405" cy="40223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0B4333-DBD3-4550-883D-56631F723726}"/>
              </a:ext>
            </a:extLst>
          </p:cNvPr>
          <p:cNvSpPr txBox="1"/>
          <p:nvPr/>
        </p:nvSpPr>
        <p:spPr>
          <a:xfrm>
            <a:off x="6290789" y="1725775"/>
            <a:ext cx="42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C000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358B2-4A7C-49C1-AC2D-7C446DC7C0F0}"/>
              </a:ext>
            </a:extLst>
          </p:cNvPr>
          <p:cNvSpPr txBox="1"/>
          <p:nvPr/>
        </p:nvSpPr>
        <p:spPr>
          <a:xfrm>
            <a:off x="6232978" y="2171910"/>
            <a:ext cx="142380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uk-UA" sz="2000" b="1" spc="600" dirty="0">
                <a:solidFill>
                  <a:srgbClr val="FFC000"/>
                </a:solidFill>
              </a:rPr>
              <a:t>УМОВИ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901C96-6895-4802-A30B-835E0A5795C1}"/>
              </a:ext>
            </a:extLst>
          </p:cNvPr>
          <p:cNvSpPr txBox="1"/>
          <p:nvPr/>
        </p:nvSpPr>
        <p:spPr>
          <a:xfrm>
            <a:off x="6291494" y="4736804"/>
            <a:ext cx="42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C000"/>
                </a:solidFill>
                <a:latin typeface="Century Gothic" panose="020B0502020202020204" pitchFamily="34" charset="0"/>
              </a:rPr>
              <a:t>2.</a:t>
            </a:r>
          </a:p>
        </p:txBody>
      </p:sp>
      <p:cxnSp>
        <p:nvCxnSpPr>
          <p:cNvPr id="37" name="Прямая соединительная линия 90">
            <a:extLst>
              <a:ext uri="{FF2B5EF4-FFF2-40B4-BE49-F238E27FC236}">
                <a16:creationId xmlns:a16="http://schemas.microsoft.com/office/drawing/2014/main" id="{8573386C-7444-4D54-A471-4F2971EA7D47}"/>
              </a:ext>
            </a:extLst>
          </p:cNvPr>
          <p:cNvCxnSpPr>
            <a:cxnSpLocks/>
          </p:cNvCxnSpPr>
          <p:nvPr/>
        </p:nvCxnSpPr>
        <p:spPr>
          <a:xfrm>
            <a:off x="6671048" y="4924614"/>
            <a:ext cx="5417992" cy="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0583CA-B4E1-4F9A-B65A-E687DE77D842}"/>
              </a:ext>
            </a:extLst>
          </p:cNvPr>
          <p:cNvSpPr txBox="1"/>
          <p:nvPr/>
        </p:nvSpPr>
        <p:spPr>
          <a:xfrm>
            <a:off x="6312005" y="4968049"/>
            <a:ext cx="57373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400" b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Представники креативного сектору повинні отримати гранти від держави за таких </a:t>
            </a:r>
            <a:r>
              <a:rPr lang="uk-UA" sz="1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умов</a:t>
            </a:r>
            <a:r>
              <a:rPr lang="uk-UA" sz="1400" b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100 000 грн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— </a:t>
            </a:r>
            <a:r>
              <a:rPr lang="uk-UA" sz="1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фрилансери-ФОПи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200 000 грн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— бізнес, що створює 1 робоче місце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500 000 грн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— за умови створення 2 робочих місць та співфінансування 70/30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1 000 000 грн </a:t>
            </a:r>
            <a:r>
              <a:rPr lang="uk-UA" sz="1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— за умови створення 4 робочих місць та співфінансування 70/30</a:t>
            </a:r>
          </a:p>
        </p:txBody>
      </p:sp>
    </p:spTree>
    <p:extLst>
      <p:ext uri="{BB962C8B-B14F-4D97-AF65-F5344CB8AC3E}">
        <p14:creationId xmlns:p14="http://schemas.microsoft.com/office/powerpoint/2010/main" val="426808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767189" y="2016639"/>
            <a:ext cx="2913635" cy="2064007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Також на пошту приходить відповідне сповіщення щодо статусу звернення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9521" y="199524"/>
            <a:ext cx="480807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08" y="1581806"/>
            <a:ext cx="8008996" cy="29336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7277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9696" y="290279"/>
            <a:ext cx="5162309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можуть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оцінити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підприємці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7716" y="890665"/>
            <a:ext cx="784377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етапі бета-версії можна оцінити такі органи: 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Офіс з розвитку підприємництва та експорту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Екосистема Дія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Міністерство цифрової трансформації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4. Міністерство економіки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5. Державна служба України з питань праці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6. Державне агентство резерву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7. Державна служба експортного контролю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8. Експортно-кредитне агентство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9. Фонд розвитку підприємництва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10. Державна інноваційна фінансово-кредитна установа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11. Державна регуляторна служба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12. Державна податкова служба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13. Державна митна служба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14.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Держпродспоживслужба</a:t>
            </a:r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15. Правоохоронні органи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16. Бізнес омбудсмен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17. Національний банк України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18. Обласні військові адміністрації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19. Органи місцевого самоврядування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20. Бізнес-асоціації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21. Громадські організації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22. Центри підтримки підприємців </a:t>
            </a:r>
            <a:r>
              <a:rPr lang="uk-UA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Дія.Бізнес</a:t>
            </a:r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96" y="1688173"/>
            <a:ext cx="5570103" cy="31351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467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2121" y="1824616"/>
            <a:ext cx="6096000" cy="369331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Стандартно заявки підприємців обробляються Урядовим контакт-центром як звичайне звернення громадянина. У складних випадках, які відносяться до компетенцій Ради бізнес-омбудсмена, її опрацьовують у цій Раді. Після відправки заявки ви зможете відслідковувати статус її розгляду онлайн у особистому кабінеті. Там з’явиться відповідь на ваш запит або повідомлення про необхідність додаткових термінів для розгляду заявки. Коли ви отримаєте відповідь, у вас буде можливість оцінити весь процес надання послуги від 1 до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0636" y="93158"/>
            <a:ext cx="43057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Що відбувається з заявкою після її відправки?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480" y="1602734"/>
            <a:ext cx="4260153" cy="413708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5025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6544" y="93158"/>
            <a:ext cx="43057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я маю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отримати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відповідь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мою заявку?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40324" y="2431957"/>
            <a:ext cx="4695464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Термін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розгляду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заявки становить 15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днів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обробки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вашого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запиту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знадобиться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додатковий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час,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отримаєте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сповіщення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особистому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кабінеті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8" y="1688172"/>
            <a:ext cx="5740030" cy="33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8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74418" y="93158"/>
            <a:ext cx="43057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дані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дашборду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використовуються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далі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90166" y="1536996"/>
            <a:ext cx="4768770" cy="36933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Дані, представлені на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дашборді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будуть використовуватися у процесі прийняття управлінських рішень керівництвом держави. Такий підхід дасть уряду можливість отримувати об'єктивну інформацію про якість державних сервісів через аналітику великих даних. Крім того,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дашборд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служить інструментом громадського нагляду, що сприяє підвищенню прозорості та підзвітності державних органів.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1" y="1684160"/>
            <a:ext cx="5664983" cy="33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7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74418" y="93158"/>
            <a:ext cx="43057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Що робити, якщо мені ніхто не відповів?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285" y="2322744"/>
            <a:ext cx="5366797" cy="203132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Ми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гарантуємо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кожен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запит буде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розглянутий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на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нього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буде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надано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відповідь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вас не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задовольняє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якість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відповіді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будь ласка,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залиште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свою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оцінку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коментар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особистому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кабінеті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Ваша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оцінка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допоможе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нам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покращити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роботу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платформи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68" y="1484019"/>
            <a:ext cx="5505723" cy="35393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258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8" y="1111170"/>
            <a:ext cx="11181621" cy="564265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трелка вправо 5"/>
          <p:cNvSpPr/>
          <p:nvPr/>
        </p:nvSpPr>
        <p:spPr>
          <a:xfrm>
            <a:off x="1182923" y="0"/>
            <a:ext cx="2960814" cy="940622"/>
          </a:xfrm>
          <a:prstGeom prst="righ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Функції на етапі впровадження </a:t>
            </a:r>
          </a:p>
        </p:txBody>
      </p:sp>
    </p:spTree>
    <p:extLst>
      <p:ext uri="{BB962C8B-B14F-4D97-AF65-F5344CB8AC3E}">
        <p14:creationId xmlns:p14="http://schemas.microsoft.com/office/powerpoint/2010/main" val="2559515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5" t="4521" r="1515" b="3926"/>
          <a:stretch/>
        </p:blipFill>
        <p:spPr>
          <a:xfrm>
            <a:off x="1410787" y="1388960"/>
            <a:ext cx="9532980" cy="486136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трелка вправо 5"/>
          <p:cNvSpPr/>
          <p:nvPr/>
        </p:nvSpPr>
        <p:spPr>
          <a:xfrm>
            <a:off x="1229220" y="170548"/>
            <a:ext cx="3146009" cy="929047"/>
          </a:xfrm>
          <a:prstGeom prst="rightArrow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Функції на етапі впровадження </a:t>
            </a:r>
          </a:p>
        </p:txBody>
      </p:sp>
    </p:spTree>
    <p:extLst>
      <p:ext uri="{BB962C8B-B14F-4D97-AF65-F5344CB8AC3E}">
        <p14:creationId xmlns:p14="http://schemas.microsoft.com/office/powerpoint/2010/main" val="145662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4726627"/>
            <a:ext cx="12240000" cy="36513"/>
          </a:xfrm>
          <a:prstGeom prst="rect">
            <a:avLst/>
          </a:prstGeom>
          <a:solidFill>
            <a:srgbClr val="F6D1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571052"/>
            <a:ext cx="12240000" cy="71438"/>
          </a:xfrm>
          <a:prstGeom prst="rect">
            <a:avLst/>
          </a:prstGeom>
          <a:solidFill>
            <a:srgbClr val="2660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849F28-1C1A-4E09-B155-793807BFE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73104"/>
            <a:ext cx="4829766" cy="1199020"/>
          </a:xfrm>
          <a:prstGeom prst="rect">
            <a:avLst/>
          </a:prstGeom>
        </p:spPr>
      </p:pic>
      <p:pic>
        <p:nvPicPr>
          <p:cNvPr id="1029" name="Picture 5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2100"/>
          <a:stretch>
            <a:fillRect/>
          </a:stretch>
        </p:blipFill>
        <p:spPr bwMode="auto">
          <a:xfrm>
            <a:off x="9242316" y="3268685"/>
            <a:ext cx="2997684" cy="22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67CB9C26-D933-47F1-B7AC-52DD55FF4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15" y="2580532"/>
            <a:ext cx="8038120" cy="9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7200" i="0" u="none" strike="noStrike" cap="none" normalizeH="0" baseline="0" dirty="0">
                <a:ln>
                  <a:noFill/>
                </a:ln>
                <a:solidFill>
                  <a:srgbClr val="2A69A2"/>
                </a:solidFill>
                <a:effectLst/>
                <a:latin typeface="Century Gothic" panose="020B0502020202020204" pitchFamily="34" charset="0"/>
              </a:rPr>
              <a:t>Дякую за увагу!</a:t>
            </a:r>
            <a:endParaRPr kumimoji="0" lang="uk-UA" altLang="uk-UA" sz="7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F015986-331E-4414-81A7-D51CAAF9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5" y="4944834"/>
            <a:ext cx="4770595" cy="11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Контакти</a:t>
            </a:r>
            <a:r>
              <a:rPr kumimoji="0" lang="uk-UA" altLang="uk-UA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 Департаменту економічного розвитку, торгівлі та залучення інвестицій Полтавської обласної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військової адміністрації: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1EADB-808A-496D-9E46-4B2DD6F8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05" y="4833671"/>
            <a:ext cx="1728168" cy="17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239281"/>
            <a:ext cx="12192000" cy="577892"/>
            <a:chOff x="0" y="268384"/>
            <a:chExt cx="12192000" cy="57789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84627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3386379" y="268384"/>
              <a:ext cx="1782305" cy="418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6464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uk-UA" sz="2400" b="1" dirty="0">
                  <a:solidFill>
                    <a:srgbClr val="2A69A2"/>
                  </a:solidFill>
                  <a:latin typeface="Century Gothic" panose="020B0502020202020204" pitchFamily="34" charset="0"/>
                </a:rPr>
                <a:t>ПРОГРАМА</a:t>
              </a:r>
              <a:endParaRPr kumimoji="0" lang="uk-UA" altLang="uk-UA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7" y="1873273"/>
            <a:ext cx="430138" cy="432000"/>
          </a:xfrm>
          <a:prstGeom prst="rect">
            <a:avLst/>
          </a:prstGeom>
        </p:spPr>
      </p:pic>
      <p:sp>
        <p:nvSpPr>
          <p:cNvPr id="85" name="Прямоугольник 17"/>
          <p:cNvSpPr/>
          <p:nvPr/>
        </p:nvSpPr>
        <p:spPr>
          <a:xfrm>
            <a:off x="633076" y="5045902"/>
            <a:ext cx="5067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проекту,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 не більше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грн 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частка власних чи кредитних коштів</a:t>
            </a: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0" y="3464206"/>
            <a:ext cx="432000" cy="432000"/>
          </a:xfrm>
          <a:prstGeom prst="rect">
            <a:avLst/>
          </a:prstGeom>
        </p:spPr>
      </p:pic>
      <p:cxnSp>
        <p:nvCxnSpPr>
          <p:cNvPr id="99" name="Прямая соединительная линия 89"/>
          <p:cNvCxnSpPr>
            <a:cxnSpLocks/>
          </p:cNvCxnSpPr>
          <p:nvPr/>
        </p:nvCxnSpPr>
        <p:spPr>
          <a:xfrm>
            <a:off x="6251718" y="1040028"/>
            <a:ext cx="34774" cy="560078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0"/>
          <p:cNvCxnSpPr/>
          <p:nvPr/>
        </p:nvCxnSpPr>
        <p:spPr>
          <a:xfrm flipV="1">
            <a:off x="6385814" y="3691345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47"/>
          <p:cNvSpPr/>
          <p:nvPr/>
        </p:nvSpPr>
        <p:spPr>
          <a:xfrm>
            <a:off x="6322699" y="2514551"/>
            <a:ext cx="60776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 5 нових робочих місць </a:t>
            </a:r>
            <a:endParaRPr lang="uk-UA" sz="11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сплата протягом 3 років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дня отримання гранту </a:t>
            </a: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податків, зборів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(обов’язкових платежів), єдиного внеску на загальнообов’язкове державне соціальне страхування до зведеного бюджету України </a:t>
            </a: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розмірі отриманого гранту</a:t>
            </a:r>
          </a:p>
        </p:txBody>
      </p:sp>
      <p:sp>
        <p:nvSpPr>
          <p:cNvPr id="120" name="Прямоугольник 4"/>
          <p:cNvSpPr/>
          <p:nvPr/>
        </p:nvSpPr>
        <p:spPr>
          <a:xfrm>
            <a:off x="584598" y="1768815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фізичні особи</a:t>
            </a:r>
          </a:p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юридичні особи </a:t>
            </a:r>
          </a:p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82939" y="1819490"/>
            <a:ext cx="432000" cy="432000"/>
          </a:xfrm>
          <a:prstGeom prst="rect">
            <a:avLst/>
          </a:prstGeom>
        </p:spPr>
      </p:pic>
      <p:sp>
        <p:nvSpPr>
          <p:cNvPr id="122" name="Прямоугольник 56"/>
          <p:cNvSpPr/>
          <p:nvPr/>
        </p:nvSpPr>
        <p:spPr>
          <a:xfrm>
            <a:off x="2388373" y="1388185"/>
            <a:ext cx="3863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нових виробництв переробних підприємств або збільшення потужностей існуючих підприємств;</a:t>
            </a:r>
          </a:p>
          <a:p>
            <a:pPr marL="171450" indent="-171450">
              <a:buFontTx/>
              <a:buChar char="-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придбання основних засобів виробництва;</a:t>
            </a:r>
          </a:p>
          <a:p>
            <a:pPr marL="171450" indent="-171450">
              <a:buFontTx/>
              <a:buChar char="-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оновлення основних засобів виробництва, пошкоджених внаслідок збройної агресії РФ;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та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їх в експлуатацію.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187479" y="864227"/>
            <a:ext cx="1825851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Умови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990873" y="2180093"/>
            <a:ext cx="1883175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Вимоги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02730" y="2999422"/>
            <a:ext cx="5284431" cy="3585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держави</a:t>
            </a:r>
            <a:endParaRPr lang="ru-RU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38429" y="263472"/>
            <a:ext cx="661777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єРобота: ГРАНТ НА ПЕРЕРОБНЕ ПІДПРИЄМСТВО</a:t>
            </a:r>
            <a:endParaRPr lang="ru-RU" sz="24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B743407-6FDE-4FBB-8E96-B1CC79A69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73104"/>
            <a:ext cx="3099357" cy="769435"/>
          </a:xfrm>
          <a:prstGeom prst="rect">
            <a:avLst/>
          </a:prstGeom>
        </p:spPr>
      </p:pic>
      <p:sp>
        <p:nvSpPr>
          <p:cNvPr id="49" name="Прямоугольник 62">
            <a:extLst>
              <a:ext uri="{FF2B5EF4-FFF2-40B4-BE49-F238E27FC236}">
                <a16:creationId xmlns:a16="http://schemas.microsoft.com/office/drawing/2014/main" id="{51DF2CDF-5FFA-4DA6-929A-9B9F242BB384}"/>
              </a:ext>
            </a:extLst>
          </p:cNvPr>
          <p:cNvSpPr/>
          <p:nvPr/>
        </p:nvSpPr>
        <p:spPr>
          <a:xfrm>
            <a:off x="6346578" y="860554"/>
            <a:ext cx="1807814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Century Gothic" panose="020B0502020202020204" pitchFamily="34" charset="0"/>
              </a:rPr>
              <a:t>РОЗМІР Гранту:</a:t>
            </a:r>
          </a:p>
        </p:txBody>
      </p:sp>
      <p:sp>
        <p:nvSpPr>
          <p:cNvPr id="50" name="Прямоугольник 4">
            <a:extLst>
              <a:ext uri="{FF2B5EF4-FFF2-40B4-BE49-F238E27FC236}">
                <a16:creationId xmlns:a16="http://schemas.microsoft.com/office/drawing/2014/main" id="{F611E2A5-860A-462A-A1D6-25B6655A60E8}"/>
              </a:ext>
            </a:extLst>
          </p:cNvPr>
          <p:cNvSpPr/>
          <p:nvPr/>
        </p:nvSpPr>
        <p:spPr>
          <a:xfrm>
            <a:off x="6346577" y="1194055"/>
            <a:ext cx="5639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1.        До </a:t>
            </a:r>
            <a:r>
              <a:rPr lang="uk-UA" sz="16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8 млн грн </a:t>
            </a:r>
            <a:r>
              <a:rPr lang="uk-UA" sz="12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на розвиток переробного підприємства.</a:t>
            </a:r>
          </a:p>
          <a:p>
            <a:r>
              <a:rPr lang="uk-UA" sz="12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2.       До </a:t>
            </a:r>
            <a:r>
              <a:rPr lang="uk-UA" sz="16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16 млн грн </a:t>
            </a:r>
            <a:r>
              <a:rPr lang="uk-UA" sz="12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на оновлення основних засобів переробного підприємства, знищених або пошкоджених РФ, але не більше завданих збитків.</a:t>
            </a:r>
            <a:endParaRPr lang="ru-RU" sz="1200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C4E68-AF55-42D0-AE20-F436D7DEF3A6}"/>
              </a:ext>
            </a:extLst>
          </p:cNvPr>
          <p:cNvSpPr txBox="1"/>
          <p:nvPr/>
        </p:nvSpPr>
        <p:spPr>
          <a:xfrm>
            <a:off x="625486" y="3430851"/>
            <a:ext cx="241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>
                <a:effectLst/>
                <a:latin typeface="Century Gothic" panose="020B0502020202020204" pitchFamily="34" charset="0"/>
              </a:rPr>
              <a:t>Грант </a:t>
            </a:r>
            <a:r>
              <a:rPr lang="ru-RU" sz="1200" b="1" i="0" dirty="0">
                <a:effectLst/>
                <a:latin typeface="Century Gothic" panose="020B0502020202020204" pitchFamily="34" charset="0"/>
              </a:rPr>
              <a:t>до 80 %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i="0" dirty="0" err="1">
                <a:effectLst/>
                <a:latin typeface="Century Gothic" panose="020B0502020202020204" pitchFamily="34" charset="0"/>
              </a:rPr>
              <a:t>вартості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проекту та </a:t>
            </a:r>
            <a:r>
              <a:rPr lang="ru-RU" sz="1200" b="1" i="0" dirty="0">
                <a:effectLst/>
                <a:latin typeface="Century Gothic" panose="020B0502020202020204" pitchFamily="34" charset="0"/>
              </a:rPr>
              <a:t>не </a:t>
            </a:r>
            <a:r>
              <a:rPr lang="ru-RU" sz="1200" b="1" i="0" dirty="0" err="1">
                <a:effectLst/>
                <a:latin typeface="Century Gothic" panose="020B0502020202020204" pitchFamily="34" charset="0"/>
              </a:rPr>
              <a:t>менше</a:t>
            </a:r>
            <a:r>
              <a:rPr lang="ru-RU" sz="1200" b="1" i="0" dirty="0">
                <a:effectLst/>
                <a:latin typeface="Century Gothic" panose="020B0502020202020204" pitchFamily="34" charset="0"/>
              </a:rPr>
              <a:t> 20 %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- </a:t>
            </a:r>
            <a:r>
              <a:rPr lang="ru-RU" sz="1200" i="0" dirty="0" err="1">
                <a:effectLst/>
                <a:latin typeface="Century Gothic" panose="020B0502020202020204" pitchFamily="34" charset="0"/>
              </a:rPr>
              <a:t>власні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i="0" dirty="0" err="1">
                <a:effectLst/>
                <a:latin typeface="Century Gothic" panose="020B0502020202020204" pitchFamily="34" charset="0"/>
              </a:rPr>
              <a:t>або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i="0" dirty="0" err="1">
                <a:effectLst/>
                <a:latin typeface="Century Gothic" panose="020B0502020202020204" pitchFamily="34" charset="0"/>
              </a:rPr>
              <a:t>кредитні</a:t>
            </a:r>
            <a:r>
              <a:rPr lang="ru-RU" sz="120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i="0" dirty="0" err="1">
                <a:effectLst/>
                <a:latin typeface="Century Gothic" panose="020B0502020202020204" pitchFamily="34" charset="0"/>
              </a:rPr>
              <a:t>кошти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0FE53E-1548-480A-ADAD-30ABE56B009B}"/>
              </a:ext>
            </a:extLst>
          </p:cNvPr>
          <p:cNvSpPr txBox="1"/>
          <p:nvPr/>
        </p:nvSpPr>
        <p:spPr>
          <a:xfrm>
            <a:off x="3254178" y="3464206"/>
            <a:ext cx="258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На оновлення ОЗ виробництва, знищених або пошкоджених внаслідок збройної агресії</a:t>
            </a:r>
            <a:endParaRPr lang="uk-UA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884C5FC9-4B09-4607-8C3E-6676908C1342}"/>
              </a:ext>
            </a:extLst>
          </p:cNvPr>
          <p:cNvSpPr/>
          <p:nvPr/>
        </p:nvSpPr>
        <p:spPr>
          <a:xfrm>
            <a:off x="2900218" y="3540068"/>
            <a:ext cx="321503" cy="464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749BA6D-18E4-4420-B4C4-6163D62A5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1" y="4323468"/>
            <a:ext cx="432000" cy="432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DC24772-15A6-4CBE-AF8B-1BD5AC3D3E9A}"/>
              </a:ext>
            </a:extLst>
          </p:cNvPr>
          <p:cNvSpPr txBox="1"/>
          <p:nvPr/>
        </p:nvSpPr>
        <p:spPr>
          <a:xfrm>
            <a:off x="669520" y="4150102"/>
            <a:ext cx="226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Грант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до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70 %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вартості проекту та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не менше 30 %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власні або кредитні кошти</a:t>
            </a:r>
            <a:endParaRPr lang="uk-UA" sz="1200" dirty="0"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86059B-D5DC-4402-9031-4975191381BF}"/>
              </a:ext>
            </a:extLst>
          </p:cNvPr>
          <p:cNvSpPr txBox="1"/>
          <p:nvPr/>
        </p:nvSpPr>
        <p:spPr>
          <a:xfrm>
            <a:off x="3291262" y="4148448"/>
            <a:ext cx="2612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На придбання ОЗ виробництва, країною походження яких згідно із сертифікатом про походження товару є Україна</a:t>
            </a:r>
            <a:endParaRPr lang="uk-UA" sz="1200" dirty="0"/>
          </a:p>
        </p:txBody>
      </p:sp>
      <p:sp>
        <p:nvSpPr>
          <p:cNvPr id="58" name="Стрілка: вправо 57">
            <a:extLst>
              <a:ext uri="{FF2B5EF4-FFF2-40B4-BE49-F238E27FC236}">
                <a16:creationId xmlns:a16="http://schemas.microsoft.com/office/drawing/2014/main" id="{0DB992CB-1E9B-47D1-8FC2-ABE6DB4BCB49}"/>
              </a:ext>
            </a:extLst>
          </p:cNvPr>
          <p:cNvSpPr/>
          <p:nvPr/>
        </p:nvSpPr>
        <p:spPr>
          <a:xfrm>
            <a:off x="2900217" y="4292985"/>
            <a:ext cx="321503" cy="464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708E8B-74DF-470F-A591-AF1E029EA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" y="5076123"/>
            <a:ext cx="432000" cy="432000"/>
          </a:xfrm>
          <a:prstGeom prst="rect">
            <a:avLst/>
          </a:prstGeom>
        </p:spPr>
      </p:pic>
      <p:sp>
        <p:nvSpPr>
          <p:cNvPr id="62" name="Прямоугольник 63">
            <a:extLst>
              <a:ext uri="{FF2B5EF4-FFF2-40B4-BE49-F238E27FC236}">
                <a16:creationId xmlns:a16="http://schemas.microsoft.com/office/drawing/2014/main" id="{CF40F55C-229F-4AB5-85FB-9111267340E7}"/>
              </a:ext>
            </a:extLst>
          </p:cNvPr>
          <p:cNvSpPr/>
          <p:nvPr/>
        </p:nvSpPr>
        <p:spPr>
          <a:xfrm>
            <a:off x="602730" y="5635742"/>
            <a:ext cx="5284431" cy="103424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ВАЖЛИВО: </a:t>
            </a:r>
            <a:r>
              <a:rPr lang="uk-UA" sz="1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внесок за рахунок власних коштів отримувача (не кредитних) має становити </a:t>
            </a:r>
            <a:r>
              <a:rPr lang="uk-UA" sz="18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20% </a:t>
            </a:r>
            <a:r>
              <a:rPr lang="uk-UA" sz="1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вартості проекту</a:t>
            </a:r>
            <a:r>
              <a:rPr lang="uk-UA" b="1" dirty="0">
                <a:latin typeface="Century Gothic" panose="020B0502020202020204" pitchFamily="34" charset="0"/>
              </a:rPr>
              <a:t> 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65">
            <a:extLst>
              <a:ext uri="{FF2B5EF4-FFF2-40B4-BE49-F238E27FC236}">
                <a16:creationId xmlns:a16="http://schemas.microsoft.com/office/drawing/2014/main" id="{7AAAC736-1F9D-4EE8-A312-B5CFF13B0DE7}"/>
              </a:ext>
            </a:extLst>
          </p:cNvPr>
          <p:cNvSpPr/>
          <p:nvPr/>
        </p:nvSpPr>
        <p:spPr>
          <a:xfrm>
            <a:off x="6385814" y="5636068"/>
            <a:ext cx="5443746" cy="1033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Грант можна отримати один раз на відновлення, але дозволена повторна участь у Програмі, якщо попередній грант було реалізовано (сума всіх грантів не перевищує 16 млн грн) 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id="{60366DC9-08A0-4BCF-9937-9A9781DEB061}"/>
              </a:ext>
            </a:extLst>
          </p:cNvPr>
          <p:cNvSpPr/>
          <p:nvPr/>
        </p:nvSpPr>
        <p:spPr>
          <a:xfrm>
            <a:off x="6437763" y="3787371"/>
            <a:ext cx="5494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ВАЖЛИВО: </a:t>
            </a:r>
          </a:p>
          <a:p>
            <a:pPr algn="ctr"/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під час 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створення робочих місць та працевлаштування на них працівників у кількості, необхідній для виробничого процесу на повну зайнятість (не менше 5),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враховується вимога: сплатити протягом 3 років 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з дати отримання гранту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ЄСВ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на суму нарахованої заробітної плати застрахованим особам, які працевлаштовані на робочі місця, створені для реалізації проекту, у розмірі </a:t>
            </a:r>
            <a:r>
              <a:rPr lang="uk-UA" sz="12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не менше 20 % </a:t>
            </a:r>
            <a:r>
              <a:rPr lang="uk-UA" sz="12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розміру отриманого гранту.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5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0"/>
          <p:cNvGrpSpPr/>
          <p:nvPr/>
        </p:nvGrpSpPr>
        <p:grpSpPr>
          <a:xfrm>
            <a:off x="0" y="237240"/>
            <a:ext cx="12192000" cy="479694"/>
            <a:chOff x="0" y="237239"/>
            <a:chExt cx="12192000" cy="703909"/>
          </a:xfrm>
        </p:grpSpPr>
        <p:sp>
          <p:nvSpPr>
            <p:cNvPr id="2" name="TextBox 1"/>
            <p:cNvSpPr txBox="1"/>
            <p:nvPr/>
          </p:nvSpPr>
          <p:spPr>
            <a:xfrm>
              <a:off x="4649492" y="237239"/>
              <a:ext cx="7346195" cy="58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0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941148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" y="1187186"/>
            <a:ext cx="430138" cy="43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078808"/>
            <a:ext cx="432000" cy="432000"/>
          </a:xfrm>
          <a:prstGeom prst="rect">
            <a:avLst/>
          </a:prstGeom>
        </p:spPr>
      </p:pic>
      <p:sp>
        <p:nvSpPr>
          <p:cNvPr id="28" name="Прямоугольник 10"/>
          <p:cNvSpPr/>
          <p:nvPr/>
        </p:nvSpPr>
        <p:spPr>
          <a:xfrm>
            <a:off x="604437" y="2559093"/>
            <a:ext cx="5637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250 тис. грн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 подає Ветеран, створення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1 робочого місця;</a:t>
            </a:r>
            <a:endParaRPr lang="uk-UA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500 тис. грн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 подає другий з подружжя, створення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2 робочих місць;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1 млн грн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подає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Ветеран, який є ФОП не менше ніж 12 місяців, створення 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4 робочих місць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 (з яких не менше 2 для ветеранів або осіб з інвалідністю внаслідок війни)</a:t>
            </a:r>
          </a:p>
          <a:p>
            <a:pPr marL="171450" indent="-171450"/>
            <a:endParaRPr lang="uk-UA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         Гранти від 500 тис. грн до 1 млн грн надаються за умов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співфінансування:  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30% отримувач гранту, 70% кошти гранту</a:t>
            </a:r>
          </a:p>
        </p:txBody>
      </p:sp>
      <p:sp>
        <p:nvSpPr>
          <p:cNvPr id="29" name="Прямоугольник 12"/>
          <p:cNvSpPr/>
          <p:nvPr/>
        </p:nvSpPr>
        <p:spPr>
          <a:xfrm>
            <a:off x="2455519" y="4334008"/>
            <a:ext cx="3593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меблі, обладнання, транспортні засоби;</a:t>
            </a:r>
          </a:p>
          <a:p>
            <a:pPr marL="171450" indent="-171450">
              <a:buFontTx/>
              <a:buChar char="-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свійські тварини, птиця та </a:t>
            </a:r>
            <a:r>
              <a:rPr lang="uk-UA" sz="1200" dirty="0" err="1">
                <a:latin typeface="Century Gothic" panose="020B0502020202020204" pitchFamily="34" charset="0"/>
                <a:cs typeface="Arial" panose="020B0604020202020204" pitchFamily="34" charset="0"/>
              </a:rPr>
              <a:t>бджіли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, саджанці, сировину тощо;</a:t>
            </a:r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маркетингу та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реклами;</a:t>
            </a:r>
          </a:p>
          <a:p>
            <a:pPr marL="171450" indent="-171450">
              <a:buFontTx/>
              <a:buChar char="-"/>
            </a:pP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оренда нежитлового приміщення та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Century Gothic" panose="020B0502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200" b="0" i="0" dirty="0">
                <a:effectLst/>
                <a:latin typeface="Century Gothic" panose="020B0502020202020204" pitchFamily="34" charset="0"/>
              </a:rPr>
              <a:t>на </a:t>
            </a:r>
            <a:r>
              <a:rPr lang="ru-RU" sz="1200" b="0" i="0" dirty="0" err="1">
                <a:effectLst/>
                <a:latin typeface="Century Gothic" panose="020B0502020202020204" pitchFamily="34" charset="0"/>
              </a:rPr>
              <a:t>умовах</a:t>
            </a:r>
            <a:r>
              <a:rPr lang="ru-RU" sz="12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effectLst/>
                <a:latin typeface="Century Gothic" panose="020B0502020202020204" pitchFamily="34" charset="0"/>
              </a:rPr>
              <a:t>лізингу</a:t>
            </a:r>
            <a:r>
              <a:rPr lang="ru-RU" sz="1200" b="0" i="0" dirty="0">
                <a:effectLst/>
                <a:latin typeface="Century Gothic" panose="020B0502020202020204" pitchFamily="34" charset="0"/>
              </a:rPr>
              <a:t> </a:t>
            </a:r>
            <a:r>
              <a:rPr lang="ru-RU" sz="1200" b="0" i="0" dirty="0" err="1">
                <a:effectLst/>
                <a:latin typeface="Century Gothic" panose="020B0502020202020204" pitchFamily="34" charset="0"/>
              </a:rPr>
              <a:t>обладнання</a:t>
            </a:r>
            <a:r>
              <a:rPr lang="uk-UA" sz="1200" b="0" i="0" dirty="0">
                <a:effectLst/>
                <a:latin typeface="Century Gothic" panose="020B0502020202020204" pitchFamily="34" charset="0"/>
              </a:rPr>
              <a:t>.</a:t>
            </a:r>
            <a:endParaRPr lang="uk-UA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" y="2597811"/>
            <a:ext cx="432000" cy="432000"/>
          </a:xfrm>
          <a:prstGeom prst="rect">
            <a:avLst/>
          </a:prstGeom>
        </p:spPr>
      </p:pic>
      <p:sp>
        <p:nvSpPr>
          <p:cNvPr id="31" name="Прямоугольник 51"/>
          <p:cNvSpPr/>
          <p:nvPr/>
        </p:nvSpPr>
        <p:spPr>
          <a:xfrm>
            <a:off x="10092072" y="4596814"/>
            <a:ext cx="1950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Держава перераховує кошти</a:t>
            </a:r>
            <a:endParaRPr lang="ru-RU" sz="11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2"/>
          <p:cNvSpPr/>
          <p:nvPr/>
        </p:nvSpPr>
        <p:spPr>
          <a:xfrm>
            <a:off x="6401668" y="4529307"/>
            <a:ext cx="4173967" cy="118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1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20 робочих днів </a:t>
            </a:r>
            <a:r>
              <a:rPr lang="ru-RU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lang="uk-UA" sz="11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ru-RU" sz="11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2. Оплата витрат, </a:t>
            </a:r>
            <a:r>
              <a:rPr lang="uk-UA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>
                <a:latin typeface="Century Gothic" panose="020B0502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133511"/>
            <a:ext cx="652929" cy="3264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37" y="4066011"/>
            <a:ext cx="430138" cy="432000"/>
          </a:xfrm>
          <a:prstGeom prst="rect">
            <a:avLst/>
          </a:prstGeom>
        </p:spPr>
      </p:pic>
      <p:cxnSp>
        <p:nvCxnSpPr>
          <p:cNvPr id="39" name="Прямая со стрелкой 63"/>
          <p:cNvCxnSpPr/>
          <p:nvPr/>
        </p:nvCxnSpPr>
        <p:spPr>
          <a:xfrm flipH="1">
            <a:off x="7300877" y="4204581"/>
            <a:ext cx="1248199" cy="19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64"/>
          <p:cNvCxnSpPr/>
          <p:nvPr/>
        </p:nvCxnSpPr>
        <p:spPr>
          <a:xfrm flipV="1">
            <a:off x="7306926" y="4367922"/>
            <a:ext cx="1248199" cy="19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65"/>
          <p:cNvCxnSpPr/>
          <p:nvPr/>
        </p:nvCxnSpPr>
        <p:spPr>
          <a:xfrm flipH="1">
            <a:off x="9519003" y="4294808"/>
            <a:ext cx="1248199" cy="19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080106"/>
            <a:ext cx="252000" cy="252000"/>
          </a:xfrm>
          <a:prstGeom prst="rect">
            <a:avLst/>
          </a:prstGeom>
        </p:spPr>
      </p:pic>
      <p:cxnSp>
        <p:nvCxnSpPr>
          <p:cNvPr id="43" name="Прямая соединительная линия 89"/>
          <p:cNvCxnSpPr>
            <a:cxnSpLocks/>
          </p:cNvCxnSpPr>
          <p:nvPr/>
        </p:nvCxnSpPr>
        <p:spPr>
          <a:xfrm>
            <a:off x="6287689" y="765456"/>
            <a:ext cx="2546" cy="4925813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90"/>
          <p:cNvCxnSpPr/>
          <p:nvPr/>
        </p:nvCxnSpPr>
        <p:spPr>
          <a:xfrm flipV="1">
            <a:off x="6407620" y="3986763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7"/>
          <p:cNvSpPr/>
          <p:nvPr/>
        </p:nvSpPr>
        <p:spPr>
          <a:xfrm>
            <a:off x="328048" y="6074993"/>
            <a:ext cx="116676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0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робочі місця</a:t>
            </a:r>
            <a:r>
              <a:rPr lang="en-US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розміру гранту </a:t>
            </a:r>
            <a:r>
              <a:rPr lang="uk-UA" sz="10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6 місяців з дати його отримання, працевлаштувати на них працівників на строк </a:t>
            </a:r>
            <a:r>
              <a:rPr lang="uk-UA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розміру гранту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0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 діяльність з дня отримання гранту не менше </a:t>
            </a:r>
            <a:r>
              <a:rPr lang="uk-UA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05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uk-UA" sz="105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 протягом не менше </a:t>
            </a:r>
            <a:r>
              <a:rPr lang="uk-UA" sz="105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 </a:t>
            </a:r>
            <a:endParaRPr lang="ru-RU" sz="105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069350"/>
            <a:ext cx="430138" cy="432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073420"/>
            <a:ext cx="430138" cy="432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101253"/>
            <a:ext cx="375164" cy="375164"/>
          </a:xfrm>
          <a:prstGeom prst="rect">
            <a:avLst/>
          </a:prstGeom>
        </p:spPr>
      </p:pic>
      <p:sp>
        <p:nvSpPr>
          <p:cNvPr id="52" name="Прямоугольник 48"/>
          <p:cNvSpPr/>
          <p:nvPr/>
        </p:nvSpPr>
        <p:spPr>
          <a:xfrm>
            <a:off x="10334423" y="1512247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49"/>
          <p:cNvSpPr/>
          <p:nvPr/>
        </p:nvSpPr>
        <p:spPr>
          <a:xfrm>
            <a:off x="6717137" y="3139408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575435"/>
            <a:ext cx="652929" cy="32646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2757605"/>
            <a:ext cx="652929" cy="326464"/>
          </a:xfrm>
          <a:prstGeom prst="rect">
            <a:avLst/>
          </a:prstGeom>
        </p:spPr>
      </p:pic>
      <p:cxnSp>
        <p:nvCxnSpPr>
          <p:cNvPr id="57" name="Соединительная линия уступом 59"/>
          <p:cNvCxnSpPr>
            <a:stCxn id="49" idx="3"/>
            <a:endCxn id="55" idx="0"/>
          </p:cNvCxnSpPr>
          <p:nvPr/>
        </p:nvCxnSpPr>
        <p:spPr>
          <a:xfrm>
            <a:off x="8211469" y="1285350"/>
            <a:ext cx="1796490" cy="290085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60"/>
          <p:cNvCxnSpPr>
            <a:stCxn id="55" idx="2"/>
          </p:cNvCxnSpPr>
          <p:nvPr/>
        </p:nvCxnSpPr>
        <p:spPr>
          <a:xfrm flipH="1">
            <a:off x="10007958" y="1901899"/>
            <a:ext cx="1" cy="81695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61"/>
          <p:cNvCxnSpPr>
            <a:stCxn id="69" idx="1"/>
            <a:endCxn id="56" idx="3"/>
          </p:cNvCxnSpPr>
          <p:nvPr/>
        </p:nvCxnSpPr>
        <p:spPr>
          <a:xfrm flipH="1" flipV="1">
            <a:off x="8434781" y="2920837"/>
            <a:ext cx="1319268" cy="1195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088121"/>
            <a:ext cx="252000" cy="252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2688996"/>
            <a:ext cx="425349" cy="42534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2681944"/>
            <a:ext cx="430138" cy="432000"/>
          </a:xfrm>
          <a:prstGeom prst="rect">
            <a:avLst/>
          </a:prstGeom>
        </p:spPr>
      </p:pic>
      <p:sp>
        <p:nvSpPr>
          <p:cNvPr id="63" name="Прямоугольник 4"/>
          <p:cNvSpPr/>
          <p:nvPr/>
        </p:nvSpPr>
        <p:spPr>
          <a:xfrm>
            <a:off x="595562" y="1153509"/>
            <a:ext cx="3665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фізичні особи або </a:t>
            </a:r>
            <a:r>
              <a:rPr lang="uk-UA" sz="12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ФОП</a:t>
            </a:r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, які на лежать до категорії Ветеран* або члени їх сімей (дружина або чоловік учасника бойових дій або особи з інвалідністю внаслідок війни)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41"/>
          <p:cNvSpPr/>
          <p:nvPr/>
        </p:nvSpPr>
        <p:spPr>
          <a:xfrm>
            <a:off x="6410483" y="1584162"/>
            <a:ext cx="2451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або у відділенні банку через  </a:t>
            </a:r>
            <a:r>
              <a:rPr lang="en-US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15"/>
          <p:cNvSpPr/>
          <p:nvPr/>
        </p:nvSpPr>
        <p:spPr>
          <a:xfrm>
            <a:off x="6768723" y="2049897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2678203"/>
            <a:ext cx="513965" cy="50917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1" y="1192298"/>
            <a:ext cx="432000" cy="432000"/>
          </a:xfrm>
          <a:prstGeom prst="rect">
            <a:avLst/>
          </a:prstGeom>
        </p:spPr>
      </p:pic>
      <p:sp>
        <p:nvSpPr>
          <p:cNvPr id="71" name="Прямоугольник 6"/>
          <p:cNvSpPr/>
          <p:nvPr/>
        </p:nvSpPr>
        <p:spPr>
          <a:xfrm>
            <a:off x="4840966" y="1170967"/>
            <a:ext cx="114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створення </a:t>
            </a:r>
          </a:p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робочих </a:t>
            </a:r>
          </a:p>
          <a:p>
            <a:r>
              <a:rPr lang="uk-UA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місць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086094" y="766187"/>
            <a:ext cx="1825851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Умови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374762" y="5691269"/>
            <a:ext cx="1825851" cy="3706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Вимоги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434781" y="772373"/>
            <a:ext cx="1825851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Century Gothic" panose="020B0502020202020204" pitchFamily="34" charset="0"/>
              </a:rPr>
              <a:t>Процес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09954" y="161124"/>
            <a:ext cx="762927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єРобота: ГРАНТ ДЛЯ ВЕТЕРАНІВ ТА ЧЛЕНІВ ЇХНІХ СІМЕЙ</a:t>
            </a:r>
            <a:endParaRPr lang="ru-RU" sz="2400" b="1" dirty="0"/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2604304" y="169538"/>
            <a:ext cx="1898247" cy="41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400" b="1" dirty="0">
                <a:solidFill>
                  <a:srgbClr val="2A69A2"/>
                </a:solidFill>
                <a:latin typeface="Century Gothic" panose="020B0502020202020204" pitchFamily="34" charset="0"/>
              </a:rPr>
              <a:t>ПРОГРАМА</a:t>
            </a:r>
            <a:endParaRPr kumimoji="0" lang="uk-UA" altLang="uk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5628" y="2070939"/>
            <a:ext cx="5579390" cy="43088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00" dirty="0"/>
              <a:t>*Ветеран – учасник бойових дій або особа з інвалідністю внаслідок війни, які входять </a:t>
            </a:r>
          </a:p>
          <a:p>
            <a:r>
              <a:rPr lang="uk-UA" sz="1100" dirty="0"/>
              <a:t>                     до категорій, визначених Постановою КМУ № 738 від 21.06.2022 (зі змінами) </a:t>
            </a:r>
            <a:endParaRPr lang="ru-RU" sz="1100" dirty="0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776B824-0568-48C7-B9E1-96FFB1442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-784"/>
            <a:ext cx="3099357" cy="769435"/>
          </a:xfrm>
          <a:prstGeom prst="rect">
            <a:avLst/>
          </a:prstGeom>
        </p:spPr>
      </p:pic>
      <p:sp>
        <p:nvSpPr>
          <p:cNvPr id="77" name="Прямоугольник 50">
            <a:extLst>
              <a:ext uri="{FF2B5EF4-FFF2-40B4-BE49-F238E27FC236}">
                <a16:creationId xmlns:a16="http://schemas.microsoft.com/office/drawing/2014/main" id="{9E20A002-2446-4125-82ED-48DEEFEF4865}"/>
              </a:ext>
            </a:extLst>
          </p:cNvPr>
          <p:cNvSpPr/>
          <p:nvPr/>
        </p:nvSpPr>
        <p:spPr>
          <a:xfrm>
            <a:off x="9496103" y="3136402"/>
            <a:ext cx="263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про надання гранту </a:t>
            </a:r>
          </a:p>
          <a:p>
            <a:pPr>
              <a:spcAft>
                <a:spcPts val="0"/>
              </a:spcAft>
            </a:pPr>
            <a:r>
              <a:rPr lang="uk-UA" sz="12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 робочих діб</a:t>
            </a:r>
            <a:endParaRPr lang="ru-RU" sz="12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65">
            <a:extLst>
              <a:ext uri="{FF2B5EF4-FFF2-40B4-BE49-F238E27FC236}">
                <a16:creationId xmlns:a16="http://schemas.microsoft.com/office/drawing/2014/main" id="{669A24E2-5E66-478A-988F-C4A3D2610FE9}"/>
              </a:ext>
            </a:extLst>
          </p:cNvPr>
          <p:cNvSpPr/>
          <p:nvPr/>
        </p:nvSpPr>
        <p:spPr>
          <a:xfrm>
            <a:off x="76404" y="4738348"/>
            <a:ext cx="2284422" cy="6395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entury Gothic" panose="020B0502020202020204" pitchFamily="34" charset="0"/>
              </a:rPr>
              <a:t>Що можна придбати?</a:t>
            </a:r>
          </a:p>
        </p:txBody>
      </p:sp>
      <p:cxnSp>
        <p:nvCxnSpPr>
          <p:cNvPr id="78" name="Прямая соединительная линия 90">
            <a:extLst>
              <a:ext uri="{FF2B5EF4-FFF2-40B4-BE49-F238E27FC236}">
                <a16:creationId xmlns:a16="http://schemas.microsoft.com/office/drawing/2014/main" id="{A1185FFC-7FEF-4B10-B3E4-63349547937C}"/>
              </a:ext>
            </a:extLst>
          </p:cNvPr>
          <p:cNvCxnSpPr/>
          <p:nvPr/>
        </p:nvCxnSpPr>
        <p:spPr>
          <a:xfrm flipV="1">
            <a:off x="348028" y="3776743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90">
            <a:extLst>
              <a:ext uri="{FF2B5EF4-FFF2-40B4-BE49-F238E27FC236}">
                <a16:creationId xmlns:a16="http://schemas.microsoft.com/office/drawing/2014/main" id="{1B997F1C-0BAE-4801-9488-825078423912}"/>
              </a:ext>
            </a:extLst>
          </p:cNvPr>
          <p:cNvCxnSpPr/>
          <p:nvPr/>
        </p:nvCxnSpPr>
        <p:spPr>
          <a:xfrm flipV="1">
            <a:off x="346731" y="4332729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6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239281"/>
            <a:ext cx="12192000" cy="577892"/>
            <a:chOff x="0" y="268384"/>
            <a:chExt cx="12192000" cy="57789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846277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3386379" y="268384"/>
              <a:ext cx="1782305" cy="418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6464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uk-UA" sz="2400" b="1" dirty="0">
                  <a:solidFill>
                    <a:srgbClr val="2A69A2"/>
                  </a:solidFill>
                  <a:latin typeface="Century Gothic" panose="020B0502020202020204" pitchFamily="34" charset="0"/>
                </a:rPr>
                <a:t>ПРОГРАМА</a:t>
              </a:r>
              <a:endParaRPr kumimoji="0" lang="uk-UA" altLang="uk-UA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238429" y="263472"/>
            <a:ext cx="661777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 </a:t>
            </a:r>
            <a:r>
              <a:rPr lang="uk-UA" sz="2400" b="1" dirty="0" err="1"/>
              <a:t>єРобота</a:t>
            </a:r>
            <a:r>
              <a:rPr lang="uk-UA" sz="2400" b="1" dirty="0"/>
              <a:t>: РЕЗУЛЬТАТИ</a:t>
            </a:r>
            <a:endParaRPr lang="ru-RU" sz="24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73104"/>
            <a:ext cx="3099357" cy="769435"/>
          </a:xfrm>
          <a:prstGeom prst="rect">
            <a:avLst/>
          </a:prstGeom>
        </p:spPr>
      </p:pic>
      <p:graphicFrame>
        <p:nvGraphicFramePr>
          <p:cNvPr id="46" name="Таблица 2">
            <a:extLst>
              <a:ext uri="{FF2B5EF4-FFF2-40B4-BE49-F238E27FC236}">
                <a16:creationId xmlns:a16="http://schemas.microsoft.com/office/drawing/2014/main" id="{254FC9E0-541B-43DB-A7F6-6874E603B53D}"/>
              </a:ext>
            </a:extLst>
          </p:cNvPr>
          <p:cNvGraphicFramePr>
            <a:graphicFrameLocks noGrp="1"/>
          </p:cNvGraphicFramePr>
          <p:nvPr/>
        </p:nvGraphicFramePr>
        <p:xfrm>
          <a:off x="378690" y="872268"/>
          <a:ext cx="1147751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6938">
                  <a:extLst>
                    <a:ext uri="{9D8B030D-6E8A-4147-A177-3AD203B41FA5}">
                      <a16:colId xmlns:a16="http://schemas.microsoft.com/office/drawing/2014/main" val="4144178267"/>
                    </a:ext>
                  </a:extLst>
                </a:gridCol>
                <a:gridCol w="1998378">
                  <a:extLst>
                    <a:ext uri="{9D8B030D-6E8A-4147-A177-3AD203B41FA5}">
                      <a16:colId xmlns:a16="http://schemas.microsoft.com/office/drawing/2014/main" val="465146545"/>
                    </a:ext>
                  </a:extLst>
                </a:gridCol>
                <a:gridCol w="2252198">
                  <a:extLst>
                    <a:ext uri="{9D8B030D-6E8A-4147-A177-3AD203B41FA5}">
                      <a16:colId xmlns:a16="http://schemas.microsoft.com/office/drawing/2014/main" val="1799029583"/>
                    </a:ext>
                  </a:extLst>
                </a:gridCol>
              </a:tblGrid>
              <a:tr h="741655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>
                          <a:latin typeface="Century Gothic" panose="020B0502020202020204" pitchFamily="34" charset="0"/>
                        </a:rPr>
                        <a:t>НАЗВА ПРОГРАМИ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>
                          <a:latin typeface="Century Gothic" panose="020B0502020202020204" pitchFamily="34" charset="0"/>
                        </a:rPr>
                        <a:t>2025р.</a:t>
                      </a:r>
                    </a:p>
                    <a:p>
                      <a:pPr algn="ctr"/>
                      <a:r>
                        <a:rPr lang="uk-UA" sz="1400" b="1" dirty="0">
                          <a:latin typeface="Century Gothic" panose="020B0502020202020204" pitchFamily="34" charset="0"/>
                        </a:rPr>
                        <a:t>(станом на 29.10.25)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>
                          <a:latin typeface="Century Gothic" panose="020B0502020202020204" pitchFamily="34" charset="0"/>
                        </a:rPr>
                        <a:t>з</a:t>
                      </a:r>
                      <a:r>
                        <a:rPr lang="uk-UA" sz="2200" b="1" baseline="0" dirty="0">
                          <a:latin typeface="Century Gothic" panose="020B0502020202020204" pitchFamily="34" charset="0"/>
                        </a:rPr>
                        <a:t> початку дії програми</a:t>
                      </a:r>
                      <a:endParaRPr lang="uk-UA" sz="2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27316"/>
                  </a:ext>
                </a:extLst>
              </a:tr>
              <a:tr h="6352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</a:t>
                      </a:r>
                      <a:r>
                        <a:rPr lang="uk-UA" sz="2200" b="0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створення/розвиток власної справи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kern="1200" baseline="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kern="1200" baseline="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                            з них </a:t>
                      </a:r>
                      <a:r>
                        <a:rPr lang="uk-UA" sz="22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молоді люди до 25 років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200" b="0" kern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 </a:t>
                      </a:r>
                      <a:r>
                        <a:rPr lang="uk-UA" sz="2200" b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</a:t>
                      </a:r>
                      <a:endParaRPr lang="uk-UA" sz="22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63,5 млн грн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uk-UA" sz="2200" b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endParaRPr lang="uk-UA" sz="22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млн грн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1397 </a:t>
                      </a:r>
                      <a:r>
                        <a:rPr lang="ru-RU" sz="2200" b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r>
                        <a:rPr lang="ru-RU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317,4 млн </a:t>
                      </a:r>
                      <a:r>
                        <a:rPr lang="ru-RU" sz="2200" b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endParaRPr lang="ru-RU" sz="22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uk-UA" sz="2200" b="0" dirty="0" err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endParaRPr lang="uk-UA" sz="22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 млн грн</a:t>
                      </a:r>
                      <a:r>
                        <a:rPr lang="ru-RU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2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</a:t>
                      </a:r>
                      <a:r>
                        <a:rPr lang="uk-UA" sz="2200" b="0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ветеранів та членів їх сімей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51 </a:t>
                      </a:r>
                      <a:r>
                        <a:rPr lang="ru-RU" sz="2200" b="0" dirty="0" err="1">
                          <a:latin typeface="Century Gothic" panose="020B0502020202020204" pitchFamily="34" charset="0"/>
                        </a:rPr>
                        <a:t>проєктів</a:t>
                      </a:r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25,1 млн грн</a:t>
                      </a:r>
                      <a:endParaRPr lang="uk-UA" sz="2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i="0" dirty="0">
                          <a:latin typeface="Century Gothic" panose="020B0502020202020204" pitchFamily="34" charset="0"/>
                        </a:rPr>
                        <a:t>113 </a:t>
                      </a:r>
                      <a:r>
                        <a:rPr lang="ru-RU" sz="2200" b="0" i="0" dirty="0" err="1">
                          <a:latin typeface="Century Gothic" panose="020B0502020202020204" pitchFamily="34" charset="0"/>
                        </a:rPr>
                        <a:t>проєктів</a:t>
                      </a:r>
                      <a:endParaRPr lang="ru-RU" sz="2200" b="0" i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2200" b="0" i="0" dirty="0">
                          <a:latin typeface="Century Gothic" panose="020B0502020202020204" pitchFamily="34" charset="0"/>
                        </a:rPr>
                        <a:t>52,7 млн грн</a:t>
                      </a:r>
                      <a:endParaRPr lang="uk-UA" sz="2200" b="0" i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4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</a:t>
                      </a:r>
                      <a:r>
                        <a:rPr lang="ru-RU" sz="2200" b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2200" b="0" noProof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або розвиток підприємств переробної  промисловості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16 </a:t>
                      </a:r>
                      <a:r>
                        <a:rPr lang="ru-RU" sz="2200" b="0" dirty="0" err="1">
                          <a:latin typeface="Century Gothic" panose="020B0502020202020204" pitchFamily="34" charset="0"/>
                        </a:rPr>
                        <a:t>проєків</a:t>
                      </a:r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78,8 млн грн</a:t>
                      </a:r>
                      <a:endParaRPr lang="uk-UA" sz="2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46 </a:t>
                      </a:r>
                      <a:r>
                        <a:rPr lang="ru-RU" sz="2200" b="0" dirty="0" err="1">
                          <a:latin typeface="Century Gothic" panose="020B0502020202020204" pitchFamily="34" charset="0"/>
                        </a:rPr>
                        <a:t>проєктів</a:t>
                      </a:r>
                      <a:endParaRPr lang="ru-RU" sz="22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2200" b="0" dirty="0">
                          <a:latin typeface="Century Gothic" panose="020B0502020202020204" pitchFamily="34" charset="0"/>
                        </a:rPr>
                        <a:t>221,1 млн грн</a:t>
                      </a:r>
                      <a:endParaRPr lang="uk-UA" sz="2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9906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FDC376E-EA48-43B0-B134-8CA305EA1589}"/>
              </a:ext>
            </a:extLst>
          </p:cNvPr>
          <p:cNvSpPr txBox="1"/>
          <p:nvPr/>
        </p:nvSpPr>
        <p:spPr>
          <a:xfrm>
            <a:off x="886690" y="5108569"/>
            <a:ext cx="11434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м. Полтава,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вул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Сінна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45                                                 м. Миргород,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вул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Гоголя, 94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0957732935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                                                                      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0442449503</a:t>
            </a:r>
            <a:endParaRPr lang="ru-RU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м.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Кременчук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проїзд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Арсенальний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1                           м.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Лубни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вул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Старо-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Троїцька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5 </a:t>
            </a:r>
          </a:p>
          <a:p>
            <a:pPr algn="just"/>
            <a:r>
              <a:rPr lang="ru-RU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0675562968</a:t>
            </a:r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                                                                       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0442449501</a:t>
            </a:r>
            <a:endParaRPr lang="ru-RU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endParaRPr lang="ru-RU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0" name="Прямоугольник 124">
            <a:extLst>
              <a:ext uri="{FF2B5EF4-FFF2-40B4-BE49-F238E27FC236}">
                <a16:creationId xmlns:a16="http://schemas.microsoft.com/office/drawing/2014/main" id="{204176F0-3074-4EFD-98C6-2729B792961A}"/>
              </a:ext>
            </a:extLst>
          </p:cNvPr>
          <p:cNvSpPr/>
          <p:nvPr/>
        </p:nvSpPr>
        <p:spPr>
          <a:xfrm>
            <a:off x="378691" y="4626525"/>
            <a:ext cx="11477514" cy="3516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Century Gothic" panose="020B0502020202020204" pitchFamily="34" charset="0"/>
              </a:rPr>
              <a:t>Для підтримки бізнесу Регіональні офіси „</a:t>
            </a:r>
            <a:r>
              <a:rPr lang="ru-RU" b="1" dirty="0" err="1">
                <a:latin typeface="Century Gothic" panose="020B0502020202020204" pitchFamily="34" charset="0"/>
              </a:rPr>
              <a:t>Зроблено</a:t>
            </a:r>
            <a:r>
              <a:rPr lang="ru-RU" b="1" dirty="0">
                <a:latin typeface="Century Gothic" panose="020B0502020202020204" pitchFamily="34" charset="0"/>
              </a:rPr>
              <a:t> в </a:t>
            </a:r>
            <a:r>
              <a:rPr lang="ru-RU" b="1" dirty="0" err="1">
                <a:latin typeface="Century Gothic" panose="020B0502020202020204" pitchFamily="34" charset="0"/>
              </a:rPr>
              <a:t>Україні</a:t>
            </a:r>
            <a:r>
              <a:rPr lang="ru-RU" b="1" dirty="0">
                <a:latin typeface="Century Gothic" panose="020B0502020202020204" pitchFamily="34" charset="0"/>
              </a:rPr>
              <a:t>” </a:t>
            </a:r>
            <a:r>
              <a:rPr lang="ru-RU" b="1" dirty="0" err="1">
                <a:latin typeface="Century Gothic" panose="020B0502020202020204" pitchFamily="34" charset="0"/>
              </a:rPr>
              <a:t>працюють</a:t>
            </a:r>
            <a:r>
              <a:rPr lang="ru-RU" b="1" dirty="0">
                <a:latin typeface="Century Gothic" panose="020B0502020202020204" pitchFamily="34" charset="0"/>
              </a:rPr>
              <a:t> у </a:t>
            </a:r>
            <a:r>
              <a:rPr lang="ru-RU" b="1" dirty="0" err="1">
                <a:latin typeface="Century Gothic" panose="020B0502020202020204" pitchFamily="34" charset="0"/>
              </a:rPr>
              <a:t>всіх</a:t>
            </a:r>
            <a:r>
              <a:rPr lang="ru-RU" b="1" dirty="0">
                <a:latin typeface="Century Gothic" panose="020B0502020202020204" pitchFamily="34" charset="0"/>
              </a:rPr>
              <a:t> районах області: </a:t>
            </a:r>
            <a:endParaRPr lang="uk-UA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6F67F2-F2B1-490B-BD0B-8982B4867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5108569"/>
            <a:ext cx="454854" cy="5636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7E16C-6BD5-4B63-B0FC-C40A8809E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73" y="5968081"/>
            <a:ext cx="483853" cy="601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CCD981-15A7-4163-87A1-6431C6B45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74" y="5115058"/>
            <a:ext cx="483852" cy="6151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1D6B6C-AD90-467D-9731-736B25E526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0" y="5949119"/>
            <a:ext cx="486794" cy="6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4832" y="2419815"/>
            <a:ext cx="732030" cy="800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E6C80D-512A-479F-98A2-7D3B4C918C77}"/>
              </a:ext>
            </a:extLst>
          </p:cNvPr>
          <p:cNvSpPr txBox="1"/>
          <p:nvPr/>
        </p:nvSpPr>
        <p:spPr>
          <a:xfrm>
            <a:off x="2855219" y="946995"/>
            <a:ext cx="5796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 межах платформи ЗРОБЛЕНО В УКРАЇНІ діє програма </a:t>
            </a:r>
            <a:r>
              <a:rPr lang="uk-UA" sz="24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НАЦІОНАЛЬНИЙ КЕШБЕК</a:t>
            </a:r>
            <a:r>
              <a:rPr lang="uk-UA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uk-UA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683A51-9A34-4F0C-8B6A-469A22EBD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6" y="973418"/>
            <a:ext cx="2429029" cy="136632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460AE05-63CC-4032-B974-99842618D0DA}"/>
              </a:ext>
            </a:extLst>
          </p:cNvPr>
          <p:cNvSpPr txBox="1"/>
          <p:nvPr/>
        </p:nvSpPr>
        <p:spPr>
          <a:xfrm>
            <a:off x="8651634" y="967781"/>
            <a:ext cx="3444571" cy="135421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600" b="1">
                <a:solidFill>
                  <a:srgbClr val="002060"/>
                </a:solidFill>
                <a:latin typeface="Century Gothic" panose="020B0502020202020204" pitchFamily="34" charset="0"/>
              </a:rPr>
              <a:t>Понад </a:t>
            </a:r>
            <a:r>
              <a:rPr lang="uk-UA" sz="3000" b="1">
                <a:solidFill>
                  <a:srgbClr val="002060"/>
                </a:solidFill>
                <a:latin typeface="Century Gothic" panose="020B0502020202020204" pitchFamily="34" charset="0"/>
              </a:rPr>
              <a:t>70 </a:t>
            </a:r>
            <a:r>
              <a:rPr lang="uk-UA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виробників області вже зареєстровані</a:t>
            </a:r>
            <a:endParaRPr lang="uk-UA" sz="2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22">
            <a:extLst>
              <a:ext uri="{FF2B5EF4-FFF2-40B4-BE49-F238E27FC236}">
                <a16:creationId xmlns:a16="http://schemas.microsoft.com/office/drawing/2014/main" id="{73CECE63-5BBE-4F04-BE3C-D772147D4BC9}"/>
              </a:ext>
            </a:extLst>
          </p:cNvPr>
          <p:cNvGrpSpPr/>
          <p:nvPr/>
        </p:nvGrpSpPr>
        <p:grpSpPr>
          <a:xfrm>
            <a:off x="0" y="113238"/>
            <a:ext cx="12192000" cy="685153"/>
            <a:chOff x="0" y="161124"/>
            <a:chExt cx="12192000" cy="685153"/>
          </a:xfrm>
        </p:grpSpPr>
        <p:grpSp>
          <p:nvGrpSpPr>
            <p:cNvPr id="16" name="Группа 23">
              <a:extLst>
                <a:ext uri="{FF2B5EF4-FFF2-40B4-BE49-F238E27FC236}">
                  <a16:creationId xmlns:a16="http://schemas.microsoft.com/office/drawing/2014/main" id="{1CEF7B6C-5293-44C9-8B4D-EA32121389F5}"/>
                </a:ext>
              </a:extLst>
            </p:cNvPr>
            <p:cNvGrpSpPr/>
            <p:nvPr/>
          </p:nvGrpSpPr>
          <p:grpSpPr>
            <a:xfrm>
              <a:off x="0" y="161124"/>
              <a:ext cx="12192000" cy="685153"/>
              <a:chOff x="0" y="161124"/>
              <a:chExt cx="12192000" cy="685153"/>
            </a:xfrm>
          </p:grpSpPr>
          <p:grpSp>
            <p:nvGrpSpPr>
              <p:cNvPr id="18" name="Группа 25">
                <a:extLst>
                  <a:ext uri="{FF2B5EF4-FFF2-40B4-BE49-F238E27FC236}">
                    <a16:creationId xmlns:a16="http://schemas.microsoft.com/office/drawing/2014/main" id="{E1070D6E-AC31-45B8-BA81-E37A320CFD00}"/>
                  </a:ext>
                </a:extLst>
              </p:cNvPr>
              <p:cNvGrpSpPr/>
              <p:nvPr/>
            </p:nvGrpSpPr>
            <p:grpSpPr>
              <a:xfrm>
                <a:off x="7625944" y="161124"/>
                <a:ext cx="4470262" cy="599333"/>
                <a:chOff x="7625944" y="161124"/>
                <a:chExt cx="4470262" cy="599333"/>
              </a:xfrm>
            </p:grpSpPr>
            <p:sp>
              <p:nvSpPr>
                <p:cNvPr id="20" name="Прямоугольник 27">
                  <a:extLst>
                    <a:ext uri="{FF2B5EF4-FFF2-40B4-BE49-F238E27FC236}">
                      <a16:creationId xmlns:a16="http://schemas.microsoft.com/office/drawing/2014/main" id="{A84D6DFF-5DCF-41DC-A297-B9539457C28C}"/>
                    </a:ext>
                  </a:extLst>
                </p:cNvPr>
                <p:cNvSpPr/>
                <p:nvPr/>
              </p:nvSpPr>
              <p:spPr>
                <a:xfrm>
                  <a:off x="7625945" y="161124"/>
                  <a:ext cx="4470261" cy="59933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F3D526C-ACA9-47C6-954A-F0FFEBB63A0F}"/>
                    </a:ext>
                  </a:extLst>
                </p:cNvPr>
                <p:cNvSpPr txBox="1"/>
                <p:nvPr/>
              </p:nvSpPr>
              <p:spPr>
                <a:xfrm>
                  <a:off x="7625944" y="161124"/>
                  <a:ext cx="4470261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3000" b="1" dirty="0">
                      <a:latin typeface="Century Gothic" panose="020B0502020202020204" pitchFamily="34" charset="0"/>
                    </a:rPr>
                    <a:t>„ЗРОБЛЕНО В УКРАЇНІ”</a:t>
                  </a:r>
                </a:p>
              </p:txBody>
            </p:sp>
          </p:grpSp>
          <p:cxnSp>
            <p:nvCxnSpPr>
              <p:cNvPr id="19" name="Прямая соединительная линия 26">
                <a:extLst>
                  <a:ext uri="{FF2B5EF4-FFF2-40B4-BE49-F238E27FC236}">
                    <a16:creationId xmlns:a16="http://schemas.microsoft.com/office/drawing/2014/main" id="{E67F24FF-6CAE-465F-93DE-5F962C1E95AA}"/>
                  </a:ext>
                </a:extLst>
              </p:cNvPr>
              <p:cNvCxnSpPr/>
              <p:nvPr/>
            </p:nvCxnSpPr>
            <p:spPr>
              <a:xfrm>
                <a:off x="0" y="846277"/>
                <a:ext cx="1219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979AC88C-525C-4F50-91C4-481DF5842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966" y="191575"/>
              <a:ext cx="5399978" cy="564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6464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uk-UA" sz="3000" b="1" dirty="0">
                  <a:solidFill>
                    <a:srgbClr val="2A69A2"/>
                  </a:solidFill>
                  <a:latin typeface="Century Gothic" panose="020B0502020202020204" pitchFamily="34" charset="0"/>
                </a:rPr>
                <a:t>Всеукраїнська платформа</a:t>
              </a:r>
              <a:endParaRPr kumimoji="0" lang="uk-UA" altLang="uk-U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571CA1-8C9F-4B62-9D6E-E2619285F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" t="31311" r="13915" b="12862"/>
          <a:stretch/>
        </p:blipFill>
        <p:spPr>
          <a:xfrm>
            <a:off x="284407" y="2588661"/>
            <a:ext cx="6624393" cy="38286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15B43FF-CC09-4745-B96F-CE497C87E959}"/>
              </a:ext>
            </a:extLst>
          </p:cNvPr>
          <p:cNvSpPr txBox="1"/>
          <p:nvPr/>
        </p:nvSpPr>
        <p:spPr>
          <a:xfrm>
            <a:off x="7407564" y="2588661"/>
            <a:ext cx="468864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Куди можна використати НАЦІОНАЛЬНИЙ КЕШБЕК: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642B1-2D86-42D5-A9A5-C9442D703164}"/>
              </a:ext>
            </a:extLst>
          </p:cNvPr>
          <p:cNvSpPr txBox="1"/>
          <p:nvPr/>
        </p:nvSpPr>
        <p:spPr>
          <a:xfrm>
            <a:off x="8026400" y="3546764"/>
            <a:ext cx="40698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Оплата комунальних послуг;</a:t>
            </a:r>
          </a:p>
          <a:p>
            <a:endParaRPr lang="uk-UA" sz="1000" dirty="0"/>
          </a:p>
          <a:p>
            <a:r>
              <a:rPr lang="uk-UA" dirty="0"/>
              <a:t>Донат на підтримку ЗСУ;</a:t>
            </a:r>
          </a:p>
          <a:p>
            <a:endParaRPr lang="uk-UA" sz="1000" dirty="0"/>
          </a:p>
          <a:p>
            <a:r>
              <a:rPr lang="uk-UA" dirty="0"/>
              <a:t>Медичні послуги;</a:t>
            </a:r>
          </a:p>
          <a:p>
            <a:endParaRPr lang="uk-UA" sz="1000" dirty="0"/>
          </a:p>
          <a:p>
            <a:r>
              <a:rPr lang="uk-UA" dirty="0"/>
              <a:t>Послуги ресторанів, кіно, транспорту;</a:t>
            </a:r>
          </a:p>
          <a:p>
            <a:endParaRPr lang="uk-UA" sz="1000" dirty="0"/>
          </a:p>
          <a:p>
            <a:r>
              <a:rPr lang="uk-UA" dirty="0"/>
              <a:t>Купівлю ліків українського виробництва</a:t>
            </a:r>
          </a:p>
          <a:p>
            <a:endParaRPr lang="uk-UA" sz="1000" dirty="0"/>
          </a:p>
          <a:p>
            <a:r>
              <a:rPr lang="uk-UA" dirty="0"/>
              <a:t>Купівлю книг українського видавництва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758385-CB34-4266-9A72-392823900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3500838"/>
            <a:ext cx="400456" cy="4004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1A2F949-5C83-44F4-8ED8-2E5D092E0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5911005"/>
            <a:ext cx="400456" cy="40045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56EAE4-7606-4F06-AAF8-47F6808A9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5306550"/>
            <a:ext cx="400456" cy="4004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F912787-5E6C-4957-9A92-CAD347AE9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4775983"/>
            <a:ext cx="400456" cy="4004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6639500-EB20-4F73-9732-1A42D4ED5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4352034"/>
            <a:ext cx="400456" cy="4004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2E0A03B-D373-4BEC-A133-00F918A23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08" y="3919642"/>
            <a:ext cx="400456" cy="4004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52A461-C97B-42B3-9E59-F03A4D35C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" y="73104"/>
            <a:ext cx="3099357" cy="7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88969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90168" y="220831"/>
            <a:ext cx="35881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Що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таке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«Пульс»?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742" y="2398807"/>
            <a:ext cx="5864507" cy="3411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Платформа покликана одночасно допомогти і керівникам держави, і підприємцям. Лідери держави зможуть побачити об’єктивну картинку якості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держпослуг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у формі, зручній для аналізу, та засновану на великих даних. Підприємці зможуть розповісти про свій досвід і, якщо потрібно, попросити допомогу у вирішенні проблем, які виникають. Таким чином,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фідбек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від бізнесу буде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відцифрований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стане так званим 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Entrepreneur Satisfaction Score (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Індекс задоволеності підприємців).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742" y="1173678"/>
            <a:ext cx="586450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“Пульс”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платформа для збору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фідбеку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від бізнесу про взаємодію з державою для підвищення якості державних послуг.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642" t="1" b="4524"/>
          <a:stretch/>
        </p:blipFill>
        <p:spPr>
          <a:xfrm>
            <a:off x="7153155" y="2858949"/>
            <a:ext cx="3820967" cy="112274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6622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8969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4177" y="244494"/>
            <a:ext cx="37386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чого складається Пульс?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93449" y="4652810"/>
            <a:ext cx="2957586" cy="15696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Особистий кабінет для онлайн відслідковування статусу розгляду заявки та оцінки відповіді держоргану.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017" y="1402614"/>
            <a:ext cx="5786863" cy="22901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3022" y="5682151"/>
            <a:ext cx="1783123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Дашборд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5400000" flipH="1" flipV="1">
            <a:off x="806889" y="4473354"/>
            <a:ext cx="1322996" cy="91255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835900" y="1087757"/>
            <a:ext cx="2874996" cy="7078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Платформа </a:t>
            </a:r>
            <a:r>
              <a:rPr lang="ru-RU" sz="2000" b="1" dirty="0" err="1">
                <a:solidFill>
                  <a:srgbClr val="C00000"/>
                </a:solidFill>
              </a:rPr>
              <a:t>складається</a:t>
            </a:r>
            <a:r>
              <a:rPr lang="ru-RU" sz="2000" b="1" dirty="0">
                <a:solidFill>
                  <a:srgbClr val="C00000"/>
                </a:solidFill>
              </a:rPr>
              <a:t> з 3 </a:t>
            </a:r>
            <a:r>
              <a:rPr lang="ru-RU" sz="2000" b="1" dirty="0" err="1">
                <a:solidFill>
                  <a:srgbClr val="C00000"/>
                </a:solidFill>
              </a:rPr>
              <a:t>компонентів</a:t>
            </a:r>
            <a:r>
              <a:rPr lang="ru-RU" sz="20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69389" y="4887335"/>
            <a:ext cx="2994397" cy="6463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Інформаційне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вікно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надання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відгуку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rot="5400000" flipH="1" flipV="1">
            <a:off x="5087295" y="3292776"/>
            <a:ext cx="1658005" cy="153112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6200000" flipV="1">
            <a:off x="9472041" y="2631402"/>
            <a:ext cx="2839474" cy="94912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" y="2303362"/>
            <a:ext cx="4755946" cy="196477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Овал 1"/>
          <p:cNvSpPr/>
          <p:nvPr/>
        </p:nvSpPr>
        <p:spPr>
          <a:xfrm>
            <a:off x="6257059" y="2890683"/>
            <a:ext cx="1190876" cy="47194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9910916" y="1402614"/>
            <a:ext cx="1179872" cy="39302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30A9-3A22-4410-AC3E-586571966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3158"/>
            <a:ext cx="3212432" cy="79750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7716" y="89066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04972" y="290278"/>
            <a:ext cx="47108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зареєструватися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платформі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65" y="1584438"/>
            <a:ext cx="7662442" cy="33141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Стрелка вправо 8"/>
          <p:cNvSpPr/>
          <p:nvPr/>
        </p:nvSpPr>
        <p:spPr>
          <a:xfrm>
            <a:off x="972903" y="1121720"/>
            <a:ext cx="2335782" cy="1054321"/>
          </a:xfrm>
          <a:prstGeom prst="right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Стартова сторінка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56946" y="5440686"/>
            <a:ext cx="1967696" cy="9491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Натиснути «Поділитись досвідом»</a:t>
            </a: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2361235" y="3981691"/>
            <a:ext cx="2210765" cy="145899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572001" y="3630809"/>
            <a:ext cx="1531088" cy="7391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342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1945</Words>
  <Application>Microsoft Office PowerPoint</Application>
  <PresentationFormat>Широкий екран</PresentationFormat>
  <Paragraphs>238</Paragraphs>
  <Slides>28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Bookman Old Style</vt:lpstr>
      <vt:lpstr>Calibri</vt:lpstr>
      <vt:lpstr>Calibri Light</vt:lpstr>
      <vt:lpstr>Century Gothic</vt:lpstr>
      <vt:lpstr>Symbol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User-229</cp:lastModifiedBy>
  <cp:revision>598</cp:revision>
  <cp:lastPrinted>2024-03-05T09:25:01Z</cp:lastPrinted>
  <dcterms:created xsi:type="dcterms:W3CDTF">2021-06-24T15:52:06Z</dcterms:created>
  <dcterms:modified xsi:type="dcterms:W3CDTF">2025-11-13T11:49:26Z</dcterms:modified>
</cp:coreProperties>
</file>